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sldIdLst>
    <p:sldId id="284" r:id="rId4"/>
    <p:sldId id="256" r:id="rId5"/>
    <p:sldId id="285" r:id="rId6"/>
    <p:sldId id="286" r:id="rId7"/>
    <p:sldId id="287" r:id="rId8"/>
    <p:sldId id="283" r:id="rId9"/>
    <p:sldId id="269" r:id="rId10"/>
  </p:sldIdLst>
  <p:sldSz cx="12192000" cy="6858000"/>
  <p:notesSz cx="6858000" cy="9144000"/>
  <p:embeddedFontLst>
    <p:embeddedFont>
      <p:font typeface="汉仪黑方简" panose="00020600040101010101" charset="-122"/>
      <p:regular r:id="rId14"/>
    </p:embeddedFont>
    <p:embeddedFont>
      <p:font typeface="黑体" panose="02010609060101010101" pitchFamily="49" charset="-122"/>
      <p:regular r:id="rId15"/>
    </p:embeddedFont>
    <p:embeddedFont>
      <p:font typeface="站酷文艺体" panose="02000603000000000000" pitchFamily="2" charset="-122"/>
      <p:regular r:id="rId16"/>
    </p:embeddedFont>
    <p:embeddedFont>
      <p:font typeface="等线 Light" panose="02010600030101010101" charset="-122"/>
      <p:regular r:id="rId17"/>
    </p:embeddedFont>
    <p:embeddedFont>
      <p:font typeface="等线" panose="02010600030101010101" charset="-122"/>
      <p:regular r:id="rId18"/>
      <p:bold r:id="rId1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5EA6"/>
    <a:srgbClr val="3E6F94"/>
    <a:srgbClr val="6B90A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47" d="100"/>
          <a:sy n="47" d="100"/>
        </p:scale>
        <p:origin x="72" y="528"/>
      </p:cViewPr>
      <p:guideLst>
        <p:guide orient="horz" pos="2166"/>
        <p:guide pos="38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font" Target="fonts/font6.fntdata"/><Relationship Id="rId18" Type="http://schemas.openxmlformats.org/officeDocument/2006/relationships/font" Target="fonts/font5.fntdata"/><Relationship Id="rId17" Type="http://schemas.openxmlformats.org/officeDocument/2006/relationships/font" Target="fonts/font4.fntdata"/><Relationship Id="rId16" Type="http://schemas.openxmlformats.org/officeDocument/2006/relationships/font" Target="fonts/font3.fntdata"/><Relationship Id="rId15" Type="http://schemas.openxmlformats.org/officeDocument/2006/relationships/font" Target="fonts/font2.fntdata"/><Relationship Id="rId14" Type="http://schemas.openxmlformats.org/officeDocument/2006/relationships/font" Target="fonts/font1.fntdata"/><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F772-3107-4B71-8977-3CF50CBF069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876F0-B160-43C2-B39E-144A13AC97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F772-3107-4B71-8977-3CF50CBF069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876F0-B160-43C2-B39E-144A13AC97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Tm="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4.png"/><Relationship Id="rId2" Type="http://schemas.openxmlformats.org/officeDocument/2006/relationships/tags" Target="../tags/tag1.xml"/><Relationship Id="rId12" Type="http://schemas.openxmlformats.org/officeDocument/2006/relationships/slideLayout" Target="../slideLayouts/slideLayout12.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575" r="575" b="47500"/>
          <a:stretch>
            <a:fillRect/>
          </a:stretch>
        </p:blipFill>
        <p:spPr>
          <a:xfrm rot="16200000" flipV="1">
            <a:off x="5237791" y="-56758"/>
            <a:ext cx="6863877" cy="7044540"/>
          </a:xfrm>
          <a:prstGeom prst="rect">
            <a:avLst/>
          </a:prstGeom>
        </p:spPr>
      </p:pic>
      <p:sp>
        <p:nvSpPr>
          <p:cNvPr id="2" name="文本框 1"/>
          <p:cNvSpPr txBox="1"/>
          <p:nvPr/>
        </p:nvSpPr>
        <p:spPr>
          <a:xfrm>
            <a:off x="5238535" y="1932709"/>
            <a:ext cx="6050280" cy="1106805"/>
          </a:xfrm>
          <a:prstGeom prst="rect">
            <a:avLst/>
          </a:prstGeom>
          <a:noFill/>
        </p:spPr>
        <p:txBody>
          <a:bodyPr wrap="none" rtlCol="0">
            <a:spAutoFit/>
          </a:bodyPr>
          <a:lstStyle/>
          <a:p>
            <a:r>
              <a:rPr lang="zh-CN" altLang="en-US" sz="6600" dirty="0">
                <a:solidFill>
                  <a:srgbClr val="3E5EA6"/>
                </a:solidFill>
                <a:latin typeface="汉仪黑方简" panose="00020600040101010101" charset="-122"/>
                <a:ea typeface="汉仪黑方简" panose="00020600040101010101" charset="-122"/>
              </a:rPr>
              <a:t>请假、学籍规定</a:t>
            </a:r>
            <a:endParaRPr lang="zh-CN" altLang="en-US" sz="6600" dirty="0">
              <a:solidFill>
                <a:srgbClr val="3E5EA6"/>
              </a:solidFill>
              <a:latin typeface="汉仪黑方简" panose="00020600040101010101" charset="-122"/>
              <a:ea typeface="汉仪黑方简" panose="00020600040101010101"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693"/>
            <a:ext cx="5151872" cy="6863878"/>
          </a:xfrm>
          <a:prstGeom prst="rect">
            <a:avLst/>
          </a:prstGeom>
        </p:spPr>
      </p:pic>
      <p:sp>
        <p:nvSpPr>
          <p:cNvPr id="18" name="文本框 17"/>
          <p:cNvSpPr txBox="1"/>
          <p:nvPr/>
        </p:nvSpPr>
        <p:spPr>
          <a:xfrm>
            <a:off x="6559846" y="3465513"/>
            <a:ext cx="2011680" cy="645160"/>
          </a:xfrm>
          <a:prstGeom prst="rect">
            <a:avLst/>
          </a:prstGeom>
          <a:noFill/>
        </p:spPr>
        <p:txBody>
          <a:bodyPr wrap="none" rtlCol="0">
            <a:spAutoFit/>
          </a:bodyPr>
          <a:lstStyle/>
          <a:p>
            <a:r>
              <a:rPr lang="zh-CN" altLang="en-US" sz="3600" dirty="0">
                <a:solidFill>
                  <a:srgbClr val="3E5EA6"/>
                </a:solidFill>
                <a:latin typeface="黑体" panose="02010609060101010101" pitchFamily="49" charset="-122"/>
                <a:ea typeface="黑体" panose="02010609060101010101" pitchFamily="49" charset="-122"/>
              </a:rPr>
              <a:t>请假规定</a:t>
            </a:r>
            <a:endParaRPr lang="zh-CN" altLang="en-US" sz="3600" dirty="0">
              <a:solidFill>
                <a:srgbClr val="3E5EA6"/>
              </a:solidFill>
              <a:latin typeface="黑体" panose="02010609060101010101" pitchFamily="49" charset="-122"/>
              <a:ea typeface="黑体" panose="02010609060101010101" pitchFamily="49" charset="-122"/>
            </a:endParaRPr>
          </a:p>
        </p:txBody>
      </p:sp>
      <p:sp>
        <p:nvSpPr>
          <p:cNvPr id="19" name="文本框 18"/>
          <p:cNvSpPr txBox="1"/>
          <p:nvPr/>
        </p:nvSpPr>
        <p:spPr>
          <a:xfrm>
            <a:off x="6559845" y="4379913"/>
            <a:ext cx="2031325" cy="646331"/>
          </a:xfrm>
          <a:prstGeom prst="rect">
            <a:avLst/>
          </a:prstGeom>
          <a:noFill/>
        </p:spPr>
        <p:txBody>
          <a:bodyPr wrap="none" rtlCol="0">
            <a:spAutoFit/>
          </a:bodyPr>
          <a:lstStyle/>
          <a:p>
            <a:r>
              <a:rPr lang="zh-CN" altLang="en-US" sz="3600" dirty="0">
                <a:solidFill>
                  <a:srgbClr val="3E5EA6"/>
                </a:solidFill>
                <a:latin typeface="黑体" panose="02010609060101010101" pitchFamily="49" charset="-122"/>
                <a:ea typeface="黑体" panose="02010609060101010101" pitchFamily="49" charset="-122"/>
              </a:rPr>
              <a:t>旷课处罚</a:t>
            </a:r>
            <a:endParaRPr lang="zh-CN" altLang="en-US" sz="3600" dirty="0">
              <a:solidFill>
                <a:srgbClr val="3E5EA6"/>
              </a:solidFill>
              <a:latin typeface="黑体" panose="02010609060101010101" pitchFamily="49" charset="-122"/>
              <a:ea typeface="黑体" panose="02010609060101010101" pitchFamily="49"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fade">
                                      <p:cBhvr>
                                        <p:cTn id="11" dur="500"/>
                                        <p:tgtEl>
                                          <p:spTgt spid="18">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animEffect transition="in" filter="fade">
                                      <p:cBhvr>
                                        <p:cTn id="15"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1097165" y="581025"/>
            <a:ext cx="3840480" cy="1198880"/>
          </a:xfrm>
          <a:prstGeom prst="rect">
            <a:avLst/>
          </a:prstGeom>
          <a:noFill/>
        </p:spPr>
        <p:txBody>
          <a:bodyPr wrap="none" rtlCol="0">
            <a:spAutoFit/>
          </a:bodyPr>
          <a:lstStyle/>
          <a:p>
            <a:r>
              <a:rPr lang="zh-CN" altLang="en-US" sz="7200" dirty="0">
                <a:solidFill>
                  <a:srgbClr val="3E5EA6"/>
                </a:solidFill>
                <a:latin typeface="站酷文艺体" panose="02000603000000000000" pitchFamily="2" charset="-122"/>
                <a:ea typeface="站酷文艺体" panose="02000603000000000000" pitchFamily="2" charset="-122"/>
              </a:rPr>
              <a:t>请假规定</a:t>
            </a:r>
            <a:endParaRPr lang="zh-CN" altLang="en-US" sz="7200" dirty="0">
              <a:solidFill>
                <a:srgbClr val="3E5EA6"/>
              </a:solidFill>
              <a:latin typeface="站酷文艺体" panose="02000603000000000000" pitchFamily="2" charset="-122"/>
              <a:ea typeface="站酷文艺体" panose="02000603000000000000" pitchFamily="2" charset="-122"/>
            </a:endParaRPr>
          </a:p>
        </p:txBody>
      </p:sp>
      <p:sp>
        <p:nvSpPr>
          <p:cNvPr id="2" name="文本框 1"/>
          <p:cNvSpPr txBox="1"/>
          <p:nvPr/>
        </p:nvSpPr>
        <p:spPr>
          <a:xfrm>
            <a:off x="4937760" y="765175"/>
            <a:ext cx="6027420" cy="829945"/>
          </a:xfrm>
          <a:prstGeom prst="rect">
            <a:avLst/>
          </a:prstGeom>
          <a:noFill/>
        </p:spPr>
        <p:txBody>
          <a:bodyPr wrap="square" rtlCol="0">
            <a:spAutoFit/>
          </a:bodyPr>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广东科学技术职业学院学生考勤管理办法</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sym typeface="+mn-ea"/>
              </a:rPr>
              <a:t>粤科职院院字〔2021〕198 号</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12775" y="1661795"/>
            <a:ext cx="10486390" cy="4707890"/>
          </a:xfrm>
          <a:prstGeom prst="rect">
            <a:avLst/>
          </a:prstGeom>
        </p:spPr>
        <p:txBody>
          <a:bodyPr wrap="square">
            <a:spAutoFit/>
          </a:bodyPr>
          <a:p>
            <a:r>
              <a:rPr lang="zh-CN" altLang="en-US" sz="2000" b="1">
                <a:solidFill>
                  <a:srgbClr val="000000"/>
                </a:solidFill>
                <a:latin typeface="宋体" panose="02010600030101010101" pitchFamily="2" charset="-122"/>
                <a:ea typeface="宋体" panose="02010600030101010101" pitchFamily="2" charset="-122"/>
              </a:rPr>
              <a:t>第四条 </a:t>
            </a:r>
            <a:r>
              <a:rPr lang="zh-CN" altLang="en-US" sz="2000">
                <a:solidFill>
                  <a:srgbClr val="000000"/>
                </a:solidFill>
                <a:latin typeface="宋体" panose="02010600030101010101" pitchFamily="2" charset="-122"/>
                <a:ea typeface="宋体" panose="02010600030101010101" pitchFamily="2" charset="-122"/>
              </a:rPr>
              <a:t>学生请假应事前先办理手续，手写书面请假申请，并附上有关证明，经批准后方为有效，除因患急病或发生紧急事项，不得事后补假。请事假者应有充分理由，需请假回家，需家长同意。请病假，必须有本校医务室或二级以上医院病假证明。因公请假，由党委学生工作部（处）出具统一的公假条，经批准后，方可请假。 </a:t>
            </a:r>
            <a:endParaRPr lang="zh-CN" altLang="en-US" sz="2000">
              <a:solidFill>
                <a:srgbClr val="000000"/>
              </a:solidFill>
              <a:latin typeface="宋体" panose="02010600030101010101" pitchFamily="2" charset="-122"/>
              <a:ea typeface="宋体" panose="02010600030101010101" pitchFamily="2" charset="-122"/>
            </a:endParaRPr>
          </a:p>
          <a:p>
            <a:endParaRPr lang="zh-CN" altLang="en-US" sz="2000" b="1">
              <a:solidFill>
                <a:srgbClr val="000000"/>
              </a:solidFill>
              <a:latin typeface="宋体" panose="02010600030101010101" pitchFamily="2" charset="-122"/>
              <a:ea typeface="宋体" panose="02010600030101010101" pitchFamily="2" charset="-122"/>
            </a:endParaRPr>
          </a:p>
          <a:p>
            <a:r>
              <a:rPr lang="zh-CN" altLang="en-US" sz="2000" b="1">
                <a:solidFill>
                  <a:srgbClr val="000000"/>
                </a:solidFill>
                <a:latin typeface="宋体" panose="02010600030101010101" pitchFamily="2" charset="-122"/>
                <a:ea typeface="宋体" panose="02010600030101010101" pitchFamily="2" charset="-122"/>
              </a:rPr>
              <a:t>第五条 </a:t>
            </a:r>
            <a:r>
              <a:rPr lang="zh-CN" altLang="en-US" sz="2000">
                <a:solidFill>
                  <a:srgbClr val="000000"/>
                </a:solidFill>
                <a:latin typeface="宋体" panose="02010600030101010101" pitchFamily="2" charset="-122"/>
                <a:ea typeface="宋体" panose="02010600030101010101" pitchFamily="2" charset="-122"/>
              </a:rPr>
              <a:t>学生因故需请假，必须办理请假手续。请假应先填写请假登记表，并完成审批手续。 </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（一）请假一天，由本班级班主任批准； </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（二）请假一天以上，须由班主任审查并报告所在二级学院主管领导批准后，在考勤系统注明备查；</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（三）参加实习、实训等校外教学活动期间，请假由领队教师审批。</a:t>
            </a:r>
            <a:endParaRPr lang="zh-CN" altLang="en-US" sz="2000">
              <a:solidFill>
                <a:srgbClr val="000000"/>
              </a:solidFill>
              <a:latin typeface="宋体" panose="02010600030101010101" pitchFamily="2" charset="-122"/>
              <a:ea typeface="宋体" panose="02010600030101010101" pitchFamily="2" charset="-122"/>
            </a:endParaRPr>
          </a:p>
          <a:p>
            <a:endParaRPr lang="zh-CN" altLang="en-US" sz="2000">
              <a:solidFill>
                <a:srgbClr val="000000"/>
              </a:solidFill>
              <a:latin typeface="宋体" panose="02010600030101010101" pitchFamily="2" charset="-122"/>
              <a:ea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rPr>
              <a:t>第七条</a:t>
            </a:r>
            <a:r>
              <a:rPr lang="en-US" altLang="zh-CN" sz="2000" b="1">
                <a:solidFill>
                  <a:srgbClr val="FF0000"/>
                </a:solidFill>
                <a:latin typeface="宋体" panose="02010600030101010101" pitchFamily="2" charset="-122"/>
                <a:ea typeface="宋体" panose="02010600030101010101" pitchFamily="2" charset="-122"/>
              </a:rPr>
              <a:t> </a:t>
            </a:r>
            <a:r>
              <a:rPr lang="zh-CN" altLang="en-US" sz="2000" b="1">
                <a:solidFill>
                  <a:srgbClr val="FF0000"/>
                </a:solidFill>
                <a:latin typeface="宋体" panose="02010600030101010101" pitchFamily="2" charset="-122"/>
                <a:ea typeface="宋体" panose="02010600030101010101" pitchFamily="2" charset="-122"/>
              </a:rPr>
              <a:t>学生请假超过一学期三分之一教学时间，应办理休学。</a:t>
            </a:r>
            <a:endParaRPr lang="zh-CN" altLang="en-US" sz="2000" b="1">
              <a:solidFill>
                <a:srgbClr val="FF0000"/>
              </a:solidFill>
              <a:latin typeface="宋体" panose="02010600030101010101" pitchFamily="2" charset="-122"/>
              <a:ea typeface="宋体" panose="02010600030101010101" pitchFamily="2" charset="-122"/>
            </a:endParaRPr>
          </a:p>
          <a:p>
            <a:endParaRPr lang="zh-CN" altLang="en-US" sz="20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000" b="1">
                <a:solidFill>
                  <a:srgbClr val="FF0000"/>
                </a:solidFill>
                <a:latin typeface="宋体" panose="02010600030101010101" pitchFamily="2" charset="-122"/>
                <a:ea typeface="宋体" panose="02010600030101010101" pitchFamily="2" charset="-122"/>
              </a:rPr>
              <a:t>第八条 学生修读某门课程时无故缺课累计超过该课程三分之一教学时数，取消该课程的考核资格。</a:t>
            </a:r>
            <a:endParaRPr lang="zh-CN" altLang="en-US" sz="2000" b="1">
              <a:solidFill>
                <a:srgbClr val="FF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387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11680" cy="645160"/>
          </a:xfrm>
          <a:prstGeom prst="rect">
            <a:avLst/>
          </a:prstGeom>
          <a:noFill/>
        </p:spPr>
        <p:txBody>
          <a:bodyPr wrap="none" rtlCol="0">
            <a:spAutoFit/>
          </a:bodyPr>
          <a:lstStyle/>
          <a:p>
            <a:r>
              <a:rPr lang="zh-CN" altLang="en-US" sz="3600" dirty="0">
                <a:solidFill>
                  <a:srgbClr val="3E5EA6"/>
                </a:solidFill>
                <a:latin typeface="黑体" panose="02010609060101010101" pitchFamily="49" charset="-122"/>
                <a:ea typeface="黑体" panose="02010609060101010101" pitchFamily="49" charset="-122"/>
              </a:rPr>
              <a:t>请假要求</a:t>
            </a:r>
            <a:endParaRPr lang="zh-CN" altLang="en-US" sz="3600" dirty="0">
              <a:solidFill>
                <a:srgbClr val="3E5EA6"/>
              </a:solidFill>
              <a:latin typeface="黑体" panose="02010609060101010101" pitchFamily="49" charset="-122"/>
              <a:ea typeface="黑体" panose="02010609060101010101" pitchFamily="49" charset="-122"/>
            </a:endParaRPr>
          </a:p>
        </p:txBody>
      </p:sp>
      <p:pic>
        <p:nvPicPr>
          <p:cNvPr id="8" name="图片 7"/>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404812" y="1495425"/>
            <a:ext cx="3876675" cy="3867150"/>
          </a:xfrm>
          <a:prstGeom prst="rect">
            <a:avLst/>
          </a:prstGeom>
        </p:spPr>
      </p:pic>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4124327" y="1604933"/>
            <a:ext cx="3876675" cy="3867150"/>
          </a:xfrm>
          <a:prstGeom prst="rect">
            <a:avLst/>
          </a:prstGeom>
        </p:spPr>
      </p:pic>
      <p:pic>
        <p:nvPicPr>
          <p:cNvPr id="12" name="图片 11"/>
          <p:cNvPicPr>
            <a:picLocks noChangeAspect="1"/>
          </p:cNvPicPr>
          <p:nvPr>
            <p:custDataLst>
              <p:tags r:id="rId5"/>
            </p:custDataLst>
          </p:nvPr>
        </p:nvPicPr>
        <p:blipFill>
          <a:blip r:embed="rId3">
            <a:extLst>
              <a:ext uri="{28A0092B-C50C-407E-A947-70E740481C1C}">
                <a14:useLocalDpi xmlns:a14="http://schemas.microsoft.com/office/drawing/2010/main" val="0"/>
              </a:ext>
            </a:extLst>
          </a:blip>
          <a:stretch>
            <a:fillRect/>
          </a:stretch>
        </p:blipFill>
        <p:spPr>
          <a:xfrm>
            <a:off x="7843842" y="1714441"/>
            <a:ext cx="3876675" cy="3867150"/>
          </a:xfrm>
          <a:prstGeom prst="rect">
            <a:avLst/>
          </a:prstGeom>
        </p:spPr>
      </p:pic>
      <p:sp>
        <p:nvSpPr>
          <p:cNvPr id="13" name="文本框 12"/>
          <p:cNvSpPr txBox="1"/>
          <p:nvPr/>
        </p:nvSpPr>
        <p:spPr>
          <a:xfrm>
            <a:off x="6162924" y="3789150"/>
            <a:ext cx="184731" cy="369332"/>
          </a:xfrm>
          <a:prstGeom prst="rect">
            <a:avLst/>
          </a:prstGeom>
          <a:noFill/>
        </p:spPr>
        <p:txBody>
          <a:bodyPr wrap="none" rtlCol="0">
            <a:spAutoFit/>
          </a:bodyPr>
          <a:lstStyle/>
          <a:p>
            <a:endParaRPr lang="zh-CN" altLang="en-US" dirty="0">
              <a:solidFill>
                <a:srgbClr val="3E5EA6"/>
              </a:solidFill>
              <a:latin typeface="黑体" panose="02010609060101010101" pitchFamily="49" charset="-122"/>
              <a:ea typeface="黑体" panose="02010609060101010101" pitchFamily="49" charset="-122"/>
            </a:endParaRPr>
          </a:p>
        </p:txBody>
      </p:sp>
      <p:sp>
        <p:nvSpPr>
          <p:cNvPr id="3" name="矩形 2"/>
          <p:cNvSpPr/>
          <p:nvPr>
            <p:custDataLst>
              <p:tags r:id="rId6"/>
            </p:custDataLst>
          </p:nvPr>
        </p:nvSpPr>
        <p:spPr>
          <a:xfrm>
            <a:off x="1033145" y="2701290"/>
            <a:ext cx="2619375" cy="1476375"/>
          </a:xfrm>
          <a:prstGeom prst="rect">
            <a:avLst/>
          </a:prstGeom>
        </p:spPr>
        <p:txBody>
          <a:bodyPr wrap="square">
            <a:spAutoFit/>
          </a:bodyPr>
          <a:lstStyle/>
          <a:p>
            <a:r>
              <a:rPr lang="zh-CN" altLang="en-US" dirty="0">
                <a:solidFill>
                  <a:srgbClr val="3E5EA6"/>
                </a:solidFill>
                <a:latin typeface="黑体" panose="02010609060101010101" pitchFamily="49" charset="-122"/>
                <a:ea typeface="黑体" panose="02010609060101010101" pitchFamily="49" charset="-122"/>
              </a:rPr>
              <a:t>必须有本校医务室或二级以上医院病假证明。</a:t>
            </a:r>
            <a:endParaRPr lang="zh-CN" altLang="en-US" dirty="0">
              <a:solidFill>
                <a:srgbClr val="3E5EA6"/>
              </a:solidFill>
              <a:latin typeface="黑体" panose="02010609060101010101" pitchFamily="49" charset="-122"/>
              <a:ea typeface="黑体" panose="02010609060101010101" pitchFamily="49" charset="-122"/>
            </a:endParaRPr>
          </a:p>
          <a:p>
            <a:endParaRPr lang="zh-CN" altLang="en-US" dirty="0">
              <a:solidFill>
                <a:srgbClr val="3E5EA6"/>
              </a:solidFill>
              <a:latin typeface="黑体" panose="02010609060101010101" pitchFamily="49" charset="-122"/>
              <a:ea typeface="黑体" panose="02010609060101010101" pitchFamily="49" charset="-122"/>
            </a:endParaRPr>
          </a:p>
          <a:p>
            <a:r>
              <a:rPr lang="zh-CN" altLang="en-US" dirty="0">
                <a:solidFill>
                  <a:srgbClr val="3E5EA6"/>
                </a:solidFill>
                <a:latin typeface="黑体" panose="02010609060101010101" pitchFamily="49" charset="-122"/>
                <a:ea typeface="黑体" panose="02010609060101010101" pitchFamily="49" charset="-122"/>
              </a:rPr>
              <a:t>需要考勤软件提供医院诊断证明、附缴费记录。</a:t>
            </a:r>
            <a:endParaRPr lang="zh-CN" altLang="en-US" dirty="0">
              <a:solidFill>
                <a:srgbClr val="3E5EA6"/>
              </a:solidFill>
              <a:latin typeface="黑体" panose="02010609060101010101" pitchFamily="49" charset="-122"/>
              <a:ea typeface="黑体" panose="02010609060101010101" pitchFamily="49" charset="-122"/>
            </a:endParaRPr>
          </a:p>
        </p:txBody>
      </p:sp>
      <p:sp>
        <p:nvSpPr>
          <p:cNvPr id="4" name="矩形 3"/>
          <p:cNvSpPr/>
          <p:nvPr>
            <p:custDataLst>
              <p:tags r:id="rId7"/>
            </p:custDataLst>
          </p:nvPr>
        </p:nvSpPr>
        <p:spPr>
          <a:xfrm>
            <a:off x="4638924" y="2818345"/>
            <a:ext cx="3048000" cy="1753235"/>
          </a:xfrm>
          <a:prstGeom prst="rect">
            <a:avLst/>
          </a:prstGeom>
        </p:spPr>
        <p:txBody>
          <a:bodyPr wrap="square">
            <a:spAutoFit/>
          </a:bodyPr>
          <a:lstStyle/>
          <a:p>
            <a:pPr algn="l">
              <a:buClrTx/>
              <a:buSzTx/>
              <a:buFontTx/>
            </a:pPr>
            <a:r>
              <a:rPr lang="zh-CN" altLang="en-US" dirty="0">
                <a:solidFill>
                  <a:srgbClr val="3E5EA6"/>
                </a:solidFill>
                <a:latin typeface="黑体" panose="02010609060101010101" pitchFamily="49" charset="-122"/>
                <a:ea typeface="黑体" panose="02010609060101010101" pitchFamily="49" charset="-122"/>
                <a:sym typeface="+mn-ea"/>
              </a:rPr>
              <a:t>应有充分理由，需请假回家，需家长同意。</a:t>
            </a:r>
            <a:endParaRPr lang="zh-CN" altLang="en-US" dirty="0">
              <a:solidFill>
                <a:srgbClr val="3E5EA6"/>
              </a:solidFill>
              <a:latin typeface="黑体" panose="02010609060101010101" pitchFamily="49" charset="-122"/>
              <a:ea typeface="黑体" panose="02010609060101010101" pitchFamily="49" charset="-122"/>
              <a:sym typeface="+mn-ea"/>
            </a:endParaRPr>
          </a:p>
          <a:p>
            <a:pPr algn="l">
              <a:buClrTx/>
              <a:buSzTx/>
              <a:buFontTx/>
            </a:pPr>
            <a:endParaRPr lang="zh-CN" altLang="en-US" dirty="0">
              <a:solidFill>
                <a:srgbClr val="3E5EA6"/>
              </a:solidFill>
              <a:latin typeface="黑体" panose="02010609060101010101" pitchFamily="49" charset="-122"/>
              <a:ea typeface="黑体" panose="02010609060101010101" pitchFamily="49" charset="-122"/>
              <a:sym typeface="+mn-ea"/>
            </a:endParaRPr>
          </a:p>
          <a:p>
            <a:pPr algn="l">
              <a:buClrTx/>
              <a:buSzTx/>
              <a:buFontTx/>
            </a:pPr>
            <a:r>
              <a:rPr lang="zh-CN" altLang="en-US" dirty="0">
                <a:solidFill>
                  <a:srgbClr val="3E5EA6"/>
                </a:solidFill>
                <a:latin typeface="黑体" panose="02010609060101010101" pitchFamily="49" charset="-122"/>
                <a:ea typeface="黑体" panose="02010609060101010101" pitchFamily="49" charset="-122"/>
                <a:sym typeface="+mn-ea"/>
              </a:rPr>
              <a:t>学生手写请假条，写明请假原因、请假时间，注明学生家长与班主任联系情况。</a:t>
            </a:r>
            <a:endParaRPr lang="zh-CN" altLang="en-US" dirty="0">
              <a:solidFill>
                <a:srgbClr val="3E5EA6"/>
              </a:solidFill>
              <a:latin typeface="黑体" panose="02010609060101010101" pitchFamily="49" charset="-122"/>
              <a:ea typeface="黑体" panose="02010609060101010101" pitchFamily="49" charset="-122"/>
            </a:endParaRPr>
          </a:p>
        </p:txBody>
      </p:sp>
      <p:sp>
        <p:nvSpPr>
          <p:cNvPr id="5" name="矩形 4"/>
          <p:cNvSpPr/>
          <p:nvPr>
            <p:custDataLst>
              <p:tags r:id="rId8"/>
            </p:custDataLst>
          </p:nvPr>
        </p:nvSpPr>
        <p:spPr>
          <a:xfrm>
            <a:off x="8472805" y="2818130"/>
            <a:ext cx="2874010" cy="2030095"/>
          </a:xfrm>
          <a:prstGeom prst="rect">
            <a:avLst/>
          </a:prstGeom>
        </p:spPr>
        <p:txBody>
          <a:bodyPr wrap="square">
            <a:spAutoFit/>
          </a:bodyPr>
          <a:lstStyle/>
          <a:p>
            <a:r>
              <a:rPr lang="zh-CN" altLang="en-US" dirty="0">
                <a:solidFill>
                  <a:srgbClr val="3E5EA6"/>
                </a:solidFill>
                <a:latin typeface="黑体" panose="02010609060101010101" pitchFamily="49" charset="-122"/>
                <a:ea typeface="黑体" panose="02010609060101010101" pitchFamily="49" charset="-122"/>
                <a:sym typeface="+mn-ea"/>
              </a:rPr>
              <a:t>由党委学生工作部（处）出具统一的公假条，经批准后，方可请假。 </a:t>
            </a:r>
            <a:endParaRPr lang="zh-CN" altLang="en-US" dirty="0">
              <a:solidFill>
                <a:srgbClr val="3E5EA6"/>
              </a:solidFill>
              <a:latin typeface="黑体" panose="02010609060101010101" pitchFamily="49" charset="-122"/>
              <a:ea typeface="黑体" panose="02010609060101010101" pitchFamily="49" charset="-122"/>
              <a:sym typeface="+mn-ea"/>
            </a:endParaRPr>
          </a:p>
          <a:p>
            <a:endParaRPr lang="zh-CN" altLang="en-US" dirty="0">
              <a:solidFill>
                <a:srgbClr val="3E5EA6"/>
              </a:solidFill>
              <a:latin typeface="黑体" panose="02010609060101010101" pitchFamily="49" charset="-122"/>
              <a:ea typeface="黑体" panose="02010609060101010101" pitchFamily="49" charset="-122"/>
            </a:endParaRPr>
          </a:p>
          <a:p>
            <a:r>
              <a:rPr lang="zh-CN" altLang="en-US" dirty="0">
                <a:solidFill>
                  <a:srgbClr val="3E5EA6"/>
                </a:solidFill>
                <a:latin typeface="黑体" panose="02010609060101010101" pitchFamily="49" charset="-122"/>
                <a:ea typeface="黑体" panose="02010609060101010101" pitchFamily="49" charset="-122"/>
              </a:rPr>
              <a:t>在</a:t>
            </a:r>
            <a:r>
              <a:rPr lang="en-US" altLang="zh-CN" dirty="0">
                <a:solidFill>
                  <a:srgbClr val="3E5EA6"/>
                </a:solidFill>
                <a:latin typeface="黑体" panose="02010609060101010101" pitchFamily="49" charset="-122"/>
                <a:ea typeface="黑体" panose="02010609060101010101" pitchFamily="49" charset="-122"/>
              </a:rPr>
              <a:t>WPS</a:t>
            </a:r>
            <a:r>
              <a:rPr lang="zh-CN" altLang="en-US" dirty="0">
                <a:solidFill>
                  <a:srgbClr val="3E5EA6"/>
                </a:solidFill>
                <a:latin typeface="黑体" panose="02010609060101010101" pitchFamily="49" charset="-122"/>
                <a:ea typeface="黑体" panose="02010609060101010101" pitchFamily="49" charset="-122"/>
              </a:rPr>
              <a:t>协作轻审批</a:t>
            </a:r>
            <a:r>
              <a:rPr lang="en-US" altLang="zh-CN" dirty="0">
                <a:solidFill>
                  <a:srgbClr val="3E5EA6"/>
                </a:solidFill>
                <a:latin typeface="黑体" panose="02010609060101010101" pitchFamily="49" charset="-122"/>
                <a:ea typeface="黑体" panose="02010609060101010101" pitchFamily="49" charset="-122"/>
              </a:rPr>
              <a:t>-“</a:t>
            </a:r>
            <a:r>
              <a:rPr lang="zh-CN" altLang="en-US" dirty="0">
                <a:solidFill>
                  <a:srgbClr val="3E5EA6"/>
                </a:solidFill>
                <a:latin typeface="黑体" panose="02010609060101010101" pitchFamily="49" charset="-122"/>
                <a:ea typeface="黑体" panose="02010609060101010101" pitchFamily="49" charset="-122"/>
              </a:rPr>
              <a:t>学生公假申请</a:t>
            </a:r>
            <a:r>
              <a:rPr lang="en-US" altLang="zh-CN" dirty="0">
                <a:solidFill>
                  <a:srgbClr val="3E5EA6"/>
                </a:solidFill>
                <a:latin typeface="黑体" panose="02010609060101010101" pitchFamily="49" charset="-122"/>
                <a:ea typeface="黑体" panose="02010609060101010101" pitchFamily="49" charset="-122"/>
              </a:rPr>
              <a:t>”</a:t>
            </a:r>
            <a:r>
              <a:rPr lang="zh-CN" altLang="en-US" dirty="0">
                <a:solidFill>
                  <a:srgbClr val="3E5EA6"/>
                </a:solidFill>
                <a:latin typeface="黑体" panose="02010609060101010101" pitchFamily="49" charset="-122"/>
                <a:ea typeface="黑体" panose="02010609060101010101" pitchFamily="49" charset="-122"/>
              </a:rPr>
              <a:t>，在</a:t>
            </a:r>
            <a:r>
              <a:rPr lang="zh-CN" altLang="en-US" dirty="0">
                <a:solidFill>
                  <a:srgbClr val="3E5EA6"/>
                </a:solidFill>
                <a:latin typeface="黑体" panose="02010609060101010101" pitchFamily="49" charset="-122"/>
                <a:ea typeface="黑体" panose="02010609060101010101" pitchFamily="49" charset="-122"/>
                <a:sym typeface="+mn-ea"/>
              </a:rPr>
              <a:t>考勤助手提交</a:t>
            </a:r>
            <a:r>
              <a:rPr lang="zh-CN" altLang="en-US" dirty="0">
                <a:solidFill>
                  <a:srgbClr val="3E5EA6"/>
                </a:solidFill>
                <a:latin typeface="黑体" panose="02010609060101010101" pitchFamily="49" charset="-122"/>
                <a:ea typeface="黑体" panose="02010609060101010101" pitchFamily="49" charset="-122"/>
              </a:rPr>
              <a:t>审批完成后截图。</a:t>
            </a:r>
            <a:endParaRPr lang="zh-CN" altLang="en-US" dirty="0">
              <a:solidFill>
                <a:srgbClr val="3E5EA6"/>
              </a:solidFill>
              <a:latin typeface="黑体" panose="02010609060101010101" pitchFamily="49" charset="-122"/>
              <a:ea typeface="黑体" panose="02010609060101010101" pitchFamily="49" charset="-122"/>
            </a:endParaRPr>
          </a:p>
        </p:txBody>
      </p:sp>
      <p:sp>
        <p:nvSpPr>
          <p:cNvPr id="2" name="文本框 1"/>
          <p:cNvSpPr txBox="1"/>
          <p:nvPr/>
        </p:nvSpPr>
        <p:spPr>
          <a:xfrm>
            <a:off x="2298700" y="0"/>
            <a:ext cx="6096000" cy="521970"/>
          </a:xfrm>
          <a:prstGeom prst="rect">
            <a:avLst/>
          </a:prstGeom>
          <a:noFill/>
        </p:spPr>
        <p:txBody>
          <a:bodyPr wrap="square" rtlCol="0" anchor="t">
            <a:spAutoFit/>
          </a:bodyPr>
          <a:p>
            <a:r>
              <a:rPr lang="zh-CN" altLang="en-US" sz="2800" b="1">
                <a:solidFill>
                  <a:srgbClr val="FF0000"/>
                </a:solidFill>
                <a:latin typeface="宋体" panose="02010600030101010101" pitchFamily="2" charset="-122"/>
                <a:ea typeface="宋体" panose="02010600030101010101" pitchFamily="2" charset="-122"/>
                <a:sym typeface="+mn-ea"/>
              </a:rPr>
              <a:t>学生请假应事前先办理手续</a:t>
            </a:r>
            <a:endParaRPr lang="zh-CN" altLang="en-US" sz="2800" b="1">
              <a:solidFill>
                <a:srgbClr val="FF0000"/>
              </a:solidFill>
              <a:latin typeface="宋体" panose="02010600030101010101" pitchFamily="2" charset="-122"/>
              <a:ea typeface="宋体" panose="02010600030101010101" pitchFamily="2" charset="-122"/>
              <a:sym typeface="+mn-ea"/>
            </a:endParaRPr>
          </a:p>
        </p:txBody>
      </p:sp>
      <p:sp>
        <p:nvSpPr>
          <p:cNvPr id="9" name="文本框 8"/>
          <p:cNvSpPr txBox="1"/>
          <p:nvPr>
            <p:custDataLst>
              <p:tags r:id="rId9"/>
            </p:custDataLst>
          </p:nvPr>
        </p:nvSpPr>
        <p:spPr>
          <a:xfrm>
            <a:off x="1598295" y="2178050"/>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pitchFamily="49" charset="-122"/>
                <a:ea typeface="黑体" panose="02010609060101010101" pitchFamily="49" charset="-122"/>
              </a:rPr>
              <a:t>病假</a:t>
            </a:r>
            <a:endParaRPr lang="zh-CN" altLang="en-US" sz="2400" b="1" dirty="0">
              <a:solidFill>
                <a:srgbClr val="3E5EA6"/>
              </a:solidFill>
              <a:latin typeface="黑体" panose="02010609060101010101" pitchFamily="49" charset="-122"/>
              <a:ea typeface="黑体" panose="02010609060101010101" pitchFamily="49" charset="-122"/>
            </a:endParaRPr>
          </a:p>
        </p:txBody>
      </p:sp>
      <p:sp>
        <p:nvSpPr>
          <p:cNvPr id="14" name="文本框 13"/>
          <p:cNvSpPr txBox="1"/>
          <p:nvPr>
            <p:custDataLst>
              <p:tags r:id="rId10"/>
            </p:custDataLst>
          </p:nvPr>
        </p:nvSpPr>
        <p:spPr>
          <a:xfrm>
            <a:off x="5442585" y="2248535"/>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pitchFamily="49" charset="-122"/>
                <a:ea typeface="黑体" panose="02010609060101010101" pitchFamily="49" charset="-122"/>
              </a:rPr>
              <a:t>事假</a:t>
            </a:r>
            <a:endParaRPr lang="zh-CN" altLang="en-US" sz="2400" b="1" dirty="0">
              <a:solidFill>
                <a:srgbClr val="3E5EA6"/>
              </a:solidFill>
              <a:latin typeface="黑体" panose="02010609060101010101" pitchFamily="49" charset="-122"/>
              <a:ea typeface="黑体" panose="02010609060101010101" pitchFamily="49" charset="-122"/>
            </a:endParaRPr>
          </a:p>
        </p:txBody>
      </p:sp>
      <p:sp>
        <p:nvSpPr>
          <p:cNvPr id="15" name="文本框 14"/>
          <p:cNvSpPr txBox="1"/>
          <p:nvPr>
            <p:custDataLst>
              <p:tags r:id="rId11"/>
            </p:custDataLst>
          </p:nvPr>
        </p:nvSpPr>
        <p:spPr>
          <a:xfrm>
            <a:off x="9162415" y="2357755"/>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pitchFamily="49" charset="-122"/>
                <a:ea typeface="黑体" panose="02010609060101010101" pitchFamily="49" charset="-122"/>
              </a:rPr>
              <a:t>公假</a:t>
            </a:r>
            <a:endParaRPr lang="zh-CN" altLang="en-US" sz="2400" b="1" dirty="0">
              <a:solidFill>
                <a:srgbClr val="3E5EA6"/>
              </a:solidFill>
              <a:latin typeface="黑体" panose="02010609060101010101" pitchFamily="49" charset="-122"/>
              <a:ea typeface="黑体" panose="02010609060101010101" pitchFamily="49"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387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11680" cy="645160"/>
          </a:xfrm>
          <a:prstGeom prst="rect">
            <a:avLst/>
          </a:prstGeom>
          <a:noFill/>
        </p:spPr>
        <p:txBody>
          <a:bodyPr wrap="none" rtlCol="0">
            <a:spAutoFit/>
          </a:bodyPr>
          <a:lstStyle/>
          <a:p>
            <a:r>
              <a:rPr lang="zh-CN" altLang="zh-CN" sz="3600" dirty="0">
                <a:solidFill>
                  <a:srgbClr val="3E5EA6"/>
                </a:solidFill>
                <a:latin typeface="黑体" panose="02010609060101010101" pitchFamily="49" charset="-122"/>
                <a:ea typeface="黑体" panose="02010609060101010101" pitchFamily="49" charset="-122"/>
              </a:rPr>
              <a:t>公假申请</a:t>
            </a:r>
            <a:endParaRPr lang="zh-CN" altLang="en-US" sz="3600" dirty="0">
              <a:solidFill>
                <a:srgbClr val="3E5EA6"/>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91440" y="600075"/>
            <a:ext cx="3415030" cy="4041140"/>
          </a:xfrm>
          <a:prstGeom prst="rect">
            <a:avLst/>
          </a:prstGeom>
        </p:spPr>
      </p:pic>
      <p:pic>
        <p:nvPicPr>
          <p:cNvPr id="3" name="图片 2"/>
          <p:cNvPicPr>
            <a:picLocks noChangeAspect="1"/>
          </p:cNvPicPr>
          <p:nvPr/>
        </p:nvPicPr>
        <p:blipFill>
          <a:blip r:embed="rId3"/>
          <a:stretch>
            <a:fillRect/>
          </a:stretch>
        </p:blipFill>
        <p:spPr>
          <a:xfrm>
            <a:off x="3506470" y="600075"/>
            <a:ext cx="5452745" cy="4014470"/>
          </a:xfrm>
          <a:prstGeom prst="rect">
            <a:avLst/>
          </a:prstGeom>
        </p:spPr>
      </p:pic>
      <p:pic>
        <p:nvPicPr>
          <p:cNvPr id="8" name="图片 7"/>
          <p:cNvPicPr>
            <a:picLocks noChangeAspect="1"/>
          </p:cNvPicPr>
          <p:nvPr/>
        </p:nvPicPr>
        <p:blipFill>
          <a:blip r:embed="rId4"/>
          <a:stretch>
            <a:fillRect/>
          </a:stretch>
        </p:blipFill>
        <p:spPr>
          <a:xfrm>
            <a:off x="8958580" y="600075"/>
            <a:ext cx="3159125" cy="4929505"/>
          </a:xfrm>
          <a:prstGeom prst="rect">
            <a:avLst/>
          </a:prstGeom>
        </p:spPr>
      </p:pic>
      <p:sp>
        <p:nvSpPr>
          <p:cNvPr id="9" name="文本框 8"/>
          <p:cNvSpPr txBox="1"/>
          <p:nvPr/>
        </p:nvSpPr>
        <p:spPr>
          <a:xfrm>
            <a:off x="275590" y="4641215"/>
            <a:ext cx="8683625" cy="1260475"/>
          </a:xfrm>
          <a:prstGeom prst="rect">
            <a:avLst/>
          </a:prstGeom>
          <a:noFill/>
        </p:spPr>
        <p:txBody>
          <a:bodyPr wrap="square" rtlCol="0">
            <a:spAutoFit/>
          </a:bodyPr>
          <a:p>
            <a:r>
              <a:rPr lang="zh-CN" altLang="en-US" sz="2400">
                <a:latin typeface="黑体" panose="02010609060101010101" pitchFamily="49" charset="-122"/>
                <a:ea typeface="黑体" panose="02010609060101010101" pitchFamily="49" charset="-122"/>
                <a:cs typeface="黑体" panose="02010609060101010101" pitchFamily="49" charset="-122"/>
              </a:rPr>
              <a:t>打开</a:t>
            </a:r>
            <a:r>
              <a:rPr lang="en-US" altLang="zh-CN" sz="2400">
                <a:solidFill>
                  <a:srgbClr val="FF0000"/>
                </a:solidFill>
                <a:latin typeface="黑体" panose="02010609060101010101" pitchFamily="49" charset="-122"/>
                <a:ea typeface="黑体" panose="02010609060101010101" pitchFamily="49" charset="-122"/>
                <a:cs typeface="黑体" panose="02010609060101010101" pitchFamily="49" charset="-122"/>
              </a:rPr>
              <a:t>WPS</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协作</a:t>
            </a:r>
            <a:r>
              <a:rPr lang="zh-CN" altLang="en-US" sz="2400">
                <a:latin typeface="黑体" panose="02010609060101010101" pitchFamily="49" charset="-122"/>
                <a:ea typeface="黑体" panose="02010609060101010101" pitchFamily="49" charset="-122"/>
                <a:cs typeface="黑体" panose="02010609060101010101" pitchFamily="49" charset="-122"/>
              </a:rPr>
              <a:t>，点击进入</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智慧教育</a:t>
            </a:r>
            <a:r>
              <a:rPr lang="zh-CN" altLang="en-US" sz="2400">
                <a:latin typeface="黑体" panose="02010609060101010101" pitchFamily="49" charset="-122"/>
                <a:ea typeface="黑体" panose="02010609060101010101" pitchFamily="49" charset="-122"/>
                <a:cs typeface="黑体" panose="02010609060101010101" pitchFamily="49" charset="-122"/>
              </a:rPr>
              <a:t>，点击</a:t>
            </a:r>
            <a:r>
              <a:rPr lang="en-US" altLang="zh-CN" sz="2400">
                <a:latin typeface="黑体" panose="02010609060101010101" pitchFamily="49" charset="-122"/>
                <a:ea typeface="黑体" panose="02010609060101010101" pitchFamily="49" charset="-122"/>
                <a:cs typeface="黑体" panose="02010609060101010101" pitchFamily="49" charset="-122"/>
              </a:rPr>
              <a:t>“</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轻审批</a:t>
            </a:r>
            <a:r>
              <a:rPr lang="en-US" altLang="zh-CN" sz="2400">
                <a:latin typeface="黑体" panose="02010609060101010101" pitchFamily="49" charset="-122"/>
                <a:ea typeface="黑体" panose="02010609060101010101" pitchFamily="49" charset="-122"/>
                <a:cs typeface="黑体" panose="02010609060101010101" pitchFamily="49" charset="-122"/>
              </a:rPr>
              <a:t>”</a:t>
            </a:r>
            <a:r>
              <a:rPr lang="zh-CN" altLang="en-US" sz="2400">
                <a:latin typeface="黑体" panose="02010609060101010101" pitchFamily="49" charset="-122"/>
                <a:ea typeface="黑体" panose="02010609060101010101" pitchFamily="49" charset="-122"/>
                <a:cs typeface="黑体" panose="02010609060101010101" pitchFamily="49" charset="-122"/>
              </a:rPr>
              <a:t>，点击</a:t>
            </a:r>
            <a:r>
              <a:rPr lang="en-US" altLang="zh-CN" sz="240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学生</a:t>
            </a:r>
            <a:r>
              <a:rPr lang="en-US" altLang="zh-CN" sz="240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rPr>
              <a:t>公假申请。</a:t>
            </a:r>
            <a:endParaRPr lang="zh-CN" altLang="en-US" sz="2400">
              <a:solidFill>
                <a:srgbClr val="FF0000"/>
              </a:solidFill>
              <a:latin typeface="黑体" panose="02010609060101010101" pitchFamily="49" charset="-122"/>
              <a:ea typeface="黑体" panose="02010609060101010101" pitchFamily="49" charset="-122"/>
              <a:cs typeface="黑体" panose="02010609060101010101" pitchFamily="49" charset="-122"/>
            </a:endParaRPr>
          </a:p>
          <a:p>
            <a:r>
              <a:rPr lang="zh-CN" altLang="en-US" sz="2800" b="1" dirty="0">
                <a:solidFill>
                  <a:srgbClr val="FF0000"/>
                </a:solidFill>
                <a:latin typeface="黑体" panose="02010609060101010101" pitchFamily="49" charset="-122"/>
                <a:ea typeface="黑体" panose="02010609060101010101" pitchFamily="49" charset="-122"/>
                <a:sym typeface="+mn-ea"/>
              </a:rPr>
              <a:t>在</a:t>
            </a:r>
            <a:r>
              <a:rPr lang="zh-CN" altLang="en-US" sz="2800" b="1" dirty="0">
                <a:solidFill>
                  <a:srgbClr val="FF0000"/>
                </a:solidFill>
                <a:latin typeface="黑体" panose="02010609060101010101" pitchFamily="49" charset="-122"/>
                <a:ea typeface="黑体" panose="02010609060101010101" pitchFamily="49" charset="-122"/>
                <a:sym typeface="+mn-ea"/>
              </a:rPr>
              <a:t>考勤助手提交</a:t>
            </a:r>
            <a:r>
              <a:rPr lang="zh-CN" altLang="en-US" sz="2800" b="1" dirty="0">
                <a:solidFill>
                  <a:srgbClr val="FF0000"/>
                </a:solidFill>
                <a:latin typeface="黑体" panose="02010609060101010101" pitchFamily="49" charset="-122"/>
                <a:ea typeface="黑体" panose="02010609060101010101" pitchFamily="49" charset="-122"/>
                <a:sym typeface="+mn-ea"/>
              </a:rPr>
              <a:t>审批完成后截图才能作为请假依据！</a:t>
            </a:r>
            <a:endPar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806335" y="558165"/>
            <a:ext cx="3855720" cy="1198880"/>
          </a:xfrm>
          <a:prstGeom prst="rect">
            <a:avLst/>
          </a:prstGeom>
          <a:noFill/>
        </p:spPr>
        <p:txBody>
          <a:bodyPr wrap="none" rtlCol="0">
            <a:spAutoFit/>
          </a:bodyPr>
          <a:lstStyle/>
          <a:p>
            <a:r>
              <a:rPr lang="zh-CN" altLang="en-US" sz="7200" b="1" dirty="0">
                <a:solidFill>
                  <a:srgbClr val="3E5EA6"/>
                </a:solidFill>
                <a:latin typeface="宋体" panose="02010600030101010101" pitchFamily="2" charset="-122"/>
                <a:ea typeface="宋体" panose="02010600030101010101" pitchFamily="2" charset="-122"/>
              </a:rPr>
              <a:t>学籍规定</a:t>
            </a:r>
            <a:endParaRPr lang="zh-CN" altLang="en-US" sz="7200" b="1" dirty="0">
              <a:solidFill>
                <a:srgbClr val="3E5EA6"/>
              </a:solidFill>
              <a:latin typeface="宋体" panose="02010600030101010101" pitchFamily="2" charset="-122"/>
              <a:ea typeface="宋体" panose="02010600030101010101" pitchFamily="2" charset="-122"/>
            </a:endParaRPr>
          </a:p>
        </p:txBody>
      </p:sp>
      <p:sp>
        <p:nvSpPr>
          <p:cNvPr id="2" name="文本框 1"/>
          <p:cNvSpPr txBox="1"/>
          <p:nvPr/>
        </p:nvSpPr>
        <p:spPr>
          <a:xfrm>
            <a:off x="4895850" y="742315"/>
            <a:ext cx="6027420" cy="829945"/>
          </a:xfrm>
          <a:prstGeom prst="rect">
            <a:avLst/>
          </a:prstGeom>
          <a:noFill/>
        </p:spPr>
        <p:txBody>
          <a:bodyPr wrap="square" rtlCol="0">
            <a:spAutoFit/>
          </a:bodyPr>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广东科学技术职业学院学生学籍管理规定</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粤科职院院字〔</a:t>
            </a:r>
            <a:r>
              <a:rPr lang="en-US" altLang="zh-CN" sz="2400" b="1" dirty="0">
                <a:solidFill>
                  <a:srgbClr val="3E5EA6"/>
                </a:solidFill>
                <a:latin typeface="宋体" panose="02010600030101010101" pitchFamily="2" charset="-122"/>
                <a:ea typeface="宋体" panose="02010600030101010101" pitchFamily="2" charset="-122"/>
                <a:cs typeface="宋体" panose="02010600030101010101" pitchFamily="2" charset="-122"/>
              </a:rPr>
              <a:t>2019</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a:t>
            </a:r>
            <a:r>
              <a:rPr lang="en-US" altLang="zh-CN" sz="2400" b="1" dirty="0">
                <a:solidFill>
                  <a:srgbClr val="3E5EA6"/>
                </a:solidFill>
                <a:latin typeface="宋体" panose="02010600030101010101" pitchFamily="2" charset="-122"/>
                <a:ea typeface="宋体" panose="02010600030101010101" pitchFamily="2" charset="-122"/>
                <a:cs typeface="宋体" panose="02010600030101010101" pitchFamily="2" charset="-122"/>
              </a:rPr>
              <a:t>296 </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号</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30555" y="1572260"/>
            <a:ext cx="10292715" cy="4154170"/>
          </a:xfrm>
          <a:prstGeom prst="rect">
            <a:avLst/>
          </a:prstGeom>
        </p:spPr>
        <p:txBody>
          <a:bodyPr wrap="square">
            <a:spAutoFit/>
          </a:bodyPr>
          <a:p>
            <a:r>
              <a:rPr lang="zh-CN" altLang="en-US" sz="2200" b="1">
                <a:solidFill>
                  <a:srgbClr val="000000"/>
                </a:solidFill>
                <a:latin typeface="宋体" panose="02010600030101010101" pitchFamily="2" charset="-122"/>
                <a:ea typeface="宋体" panose="02010600030101010101" pitchFamily="2" charset="-122"/>
              </a:rPr>
              <a:t>第十条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学生无故旷课累计总时数超过本课程教学时数三分之一者，取消该门课程的期末考试资格。任课教师应于考试前一周将取消考核资格的学生名单报学生所在二级学院，由该二级学院公示并报教务处备案。</a:t>
            </a:r>
            <a:endParaRPr lang="zh-CN" altLang="en-US" sz="2200">
              <a:solidFill>
                <a:srgbClr val="000000"/>
              </a:solidFill>
              <a:latin typeface="宋体" panose="02010600030101010101" pitchFamily="2" charset="-122"/>
              <a:ea typeface="宋体" panose="02010600030101010101" pitchFamily="2" charset="-122"/>
            </a:endParaRPr>
          </a:p>
          <a:p>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000000"/>
                </a:solidFill>
                <a:latin typeface="宋体" panose="02010600030101010101" pitchFamily="2" charset="-122"/>
                <a:ea typeface="宋体" panose="02010600030101010101" pitchFamily="2" charset="-122"/>
              </a:rPr>
              <a:t>第二十一条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学生有下列情况之一者，允许休学：</a:t>
            </a:r>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（二）根据考勤，一个学期请假、旷课超过该学期总学时三分之一者。</a:t>
            </a:r>
            <a:endParaRPr lang="zh-CN" altLang="en-US" sz="2200">
              <a:solidFill>
                <a:srgbClr val="000000"/>
              </a:solidFill>
              <a:latin typeface="宋体" panose="02010600030101010101" pitchFamily="2" charset="-122"/>
              <a:ea typeface="宋体" panose="02010600030101010101" pitchFamily="2" charset="-122"/>
            </a:endParaRPr>
          </a:p>
          <a:p>
            <a:endParaRPr lang="en-US" altLang="zh-CN" sz="2200">
              <a:solidFill>
                <a:srgbClr val="000000"/>
              </a:solidFill>
              <a:latin typeface="宋体" panose="02010600030101010101" pitchFamily="2" charset="-122"/>
              <a:ea typeface="宋体" panose="02010600030101010101" pitchFamily="2" charset="-122"/>
            </a:endParaRPr>
          </a:p>
          <a:p>
            <a:r>
              <a:rPr lang="zh-CN" altLang="en-US" sz="2200" b="1">
                <a:solidFill>
                  <a:srgbClr val="000000"/>
                </a:solidFill>
                <a:latin typeface="宋体" panose="02010600030101010101" pitchFamily="2" charset="-122"/>
                <a:ea typeface="宋体" panose="02010600030101010101" pitchFamily="2" charset="-122"/>
              </a:rPr>
              <a:t>第二十七条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学生有下列情况之一，应予退学：</a:t>
            </a:r>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（四）因病应休学而不休学，且在一学年内因病缺课（包括病假）超过一学年总学时三分之一者。</a:t>
            </a:r>
            <a:endParaRPr lang="zh-CN" altLang="en-US" sz="2200" b="1">
              <a:solidFill>
                <a:srgbClr val="FF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（六）未经批准连续两周未参加学校规定的教学活动的。</a:t>
            </a:r>
            <a:endParaRPr lang="zh-CN" altLang="en-US" sz="2200" b="1">
              <a:solidFill>
                <a:srgbClr val="FF0000"/>
              </a:solidFill>
              <a:latin typeface="宋体" panose="02010600030101010101" pitchFamily="2" charset="-122"/>
              <a:ea typeface="宋体" panose="02010600030101010101" pitchFamily="2" charset="-122"/>
            </a:endParaRPr>
          </a:p>
          <a:p>
            <a:endParaRPr lang="zh-CN" altLang="en-US" sz="2200" b="1">
              <a:solidFill>
                <a:srgbClr val="FF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1097165" y="581025"/>
            <a:ext cx="3840480" cy="1198880"/>
          </a:xfrm>
          <a:prstGeom prst="rect">
            <a:avLst/>
          </a:prstGeom>
          <a:noFill/>
        </p:spPr>
        <p:txBody>
          <a:bodyPr wrap="none" rtlCol="0">
            <a:spAutoFit/>
          </a:bodyPr>
          <a:lstStyle/>
          <a:p>
            <a:r>
              <a:rPr lang="zh-CN" altLang="en-US" sz="7200" dirty="0">
                <a:solidFill>
                  <a:srgbClr val="3E5EA6"/>
                </a:solidFill>
                <a:latin typeface="站酷文艺体" panose="02000603000000000000" pitchFamily="2" charset="-122"/>
                <a:ea typeface="站酷文艺体" panose="02000603000000000000" pitchFamily="2" charset="-122"/>
              </a:rPr>
              <a:t>旷课处罚</a:t>
            </a:r>
            <a:endParaRPr lang="zh-CN" altLang="en-US" sz="7200" dirty="0">
              <a:solidFill>
                <a:srgbClr val="3E5EA6"/>
              </a:solidFill>
              <a:latin typeface="站酷文艺体" panose="02000603000000000000" pitchFamily="2" charset="-122"/>
              <a:ea typeface="站酷文艺体" panose="02000603000000000000" pitchFamily="2" charset="-122"/>
            </a:endParaRPr>
          </a:p>
        </p:txBody>
      </p:sp>
      <p:sp>
        <p:nvSpPr>
          <p:cNvPr id="2" name="文本框 1"/>
          <p:cNvSpPr txBox="1"/>
          <p:nvPr/>
        </p:nvSpPr>
        <p:spPr>
          <a:xfrm>
            <a:off x="4937760" y="838200"/>
            <a:ext cx="6027420" cy="829945"/>
          </a:xfrm>
          <a:prstGeom prst="rect">
            <a:avLst/>
          </a:prstGeom>
          <a:noFill/>
        </p:spPr>
        <p:txBody>
          <a:bodyPr wrap="square" rtlCol="0">
            <a:spAutoFit/>
          </a:bodyPr>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广东科学技术职业学院学生考勤管理办法</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sym typeface="+mn-ea"/>
              </a:rPr>
              <a:t>粤科职院院字〔2021〕198 号</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72465" y="1668145"/>
            <a:ext cx="10292715" cy="3815080"/>
          </a:xfrm>
          <a:prstGeom prst="rect">
            <a:avLst/>
          </a:prstGeom>
        </p:spPr>
        <p:txBody>
          <a:bodyPr wrap="square">
            <a:spAutoFit/>
          </a:bodyPr>
          <a:p>
            <a:r>
              <a:rPr lang="zh-CN" altLang="en-US" sz="2200" b="1">
                <a:solidFill>
                  <a:srgbClr val="000000"/>
                </a:solidFill>
                <a:latin typeface="宋体" panose="02010600030101010101" pitchFamily="2" charset="-122"/>
                <a:ea typeface="宋体" panose="02010600030101010101" pitchFamily="2" charset="-122"/>
              </a:rPr>
              <a:t>第十五条</a:t>
            </a:r>
            <a:r>
              <a:rPr lang="en-US" altLang="zh-CN" sz="2200" b="1">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对于屡次旷课的学生，各学院应及时告知学生并通知家长旷课节数，并对其批评教育，责令学生检讨并扣除相应的综合素质积分，旷课</a:t>
            </a:r>
            <a:r>
              <a:rPr lang="en-US" altLang="zh-CN" sz="2200">
                <a:solidFill>
                  <a:srgbClr val="000000"/>
                </a:solidFill>
                <a:latin typeface="宋体" panose="02010600030101010101" pitchFamily="2" charset="-122"/>
                <a:ea typeface="宋体" panose="02010600030101010101" pitchFamily="2" charset="-122"/>
              </a:rPr>
              <a:t>1</a:t>
            </a:r>
            <a:r>
              <a:rPr lang="zh-CN" altLang="en-US" sz="2200">
                <a:solidFill>
                  <a:srgbClr val="000000"/>
                </a:solidFill>
                <a:latin typeface="宋体" panose="02010600030101010101" pitchFamily="2" charset="-122"/>
                <a:ea typeface="宋体" panose="02010600030101010101" pitchFamily="2" charset="-122"/>
              </a:rPr>
              <a:t>课时扣除</a:t>
            </a:r>
            <a:r>
              <a:rPr lang="en-US" altLang="zh-CN" sz="2200">
                <a:solidFill>
                  <a:srgbClr val="000000"/>
                </a:solidFill>
                <a:latin typeface="宋体" panose="02010600030101010101" pitchFamily="2" charset="-122"/>
                <a:ea typeface="宋体" panose="02010600030101010101" pitchFamily="2" charset="-122"/>
              </a:rPr>
              <a:t> 0.5 </a:t>
            </a:r>
            <a:r>
              <a:rPr lang="zh-CN" altLang="en-US" sz="2200">
                <a:solidFill>
                  <a:srgbClr val="000000"/>
                </a:solidFill>
                <a:latin typeface="宋体" panose="02010600030101010101" pitchFamily="2" charset="-122"/>
                <a:ea typeface="宋体" panose="02010600030101010101" pitchFamily="2" charset="-122"/>
              </a:rPr>
              <a:t>分。</a:t>
            </a:r>
            <a:endParaRPr lang="zh-CN" altLang="en-US" sz="2200" b="1">
              <a:solidFill>
                <a:srgbClr val="000000"/>
              </a:solidFill>
              <a:latin typeface="宋体" panose="02010600030101010101" pitchFamily="2" charset="-122"/>
              <a:ea typeface="宋体" panose="02010600030101010101" pitchFamily="2" charset="-122"/>
            </a:endParaRPr>
          </a:p>
          <a:p>
            <a:endParaRPr lang="zh-CN" altLang="en-US" sz="2200" b="1">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000000"/>
                </a:solidFill>
                <a:latin typeface="宋体" panose="02010600030101010101" pitchFamily="2" charset="-122"/>
                <a:ea typeface="宋体" panose="02010600030101010101" pitchFamily="2" charset="-122"/>
              </a:rPr>
              <a:t>第十七条</a:t>
            </a:r>
            <a:r>
              <a:rPr lang="zh-CN" altLang="en-US" sz="2200">
                <a:solidFill>
                  <a:srgbClr val="000000"/>
                </a:solidFill>
                <a:latin typeface="宋体" panose="02010600030101010101" pitchFamily="2" charset="-122"/>
                <a:ea typeface="宋体" panose="02010600030101010101" pitchFamily="2" charset="-122"/>
              </a:rPr>
              <a:t> 学生未履行请假手续而不按时回校注册，或不按时参加学校组织的教育教学或第二课堂活动，或在节假日期间擅自提前离校、推迟返校者均按旷课处理。</a:t>
            </a: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FF0000"/>
                </a:solidFill>
                <a:latin typeface="宋体" panose="02010600030101010101" pitchFamily="2" charset="-122"/>
                <a:ea typeface="宋体" panose="02010600030101010101" pitchFamily="2" charset="-122"/>
              </a:rPr>
              <a:t>第十八条 学生未经请假离校连续两周不参加学校教育教学活动，应予以退学处理或给予开除学籍处分。</a:t>
            </a:r>
            <a:endParaRPr lang="zh-CN" altLang="en-US" sz="2200" b="1">
              <a:solidFill>
                <a:srgbClr val="FF0000"/>
              </a:solidFill>
              <a:latin typeface="宋体" panose="02010600030101010101" pitchFamily="2" charset="-122"/>
              <a:ea typeface="宋体" panose="02010600030101010101" pitchFamily="2" charset="-122"/>
            </a:endParaRPr>
          </a:p>
          <a:p>
            <a:pPr algn="l">
              <a:buClrTx/>
              <a:buSzTx/>
              <a:buFontTx/>
            </a:pP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000000"/>
                </a:solidFill>
                <a:latin typeface="宋体" panose="02010600030101010101" pitchFamily="2" charset="-122"/>
                <a:ea typeface="宋体" panose="02010600030101010101" pitchFamily="2" charset="-122"/>
              </a:rPr>
              <a:t>第十九条</a:t>
            </a:r>
            <a:r>
              <a:rPr lang="zh-CN" altLang="en-US" sz="2200">
                <a:solidFill>
                  <a:srgbClr val="000000"/>
                </a:solidFill>
                <a:latin typeface="宋体" panose="02010600030101010101" pitchFamily="2" charset="-122"/>
                <a:ea typeface="宋体" panose="02010600030101010101" pitchFamily="2" charset="-122"/>
              </a:rPr>
              <a:t> 学生一学期内累计旷课2节以上者，取消其本学期参评校内奖励和奖学金的资格。</a:t>
            </a:r>
            <a:endParaRPr lang="zh-CN" altLang="en-US" sz="2200">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006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31325" cy="646331"/>
          </a:xfrm>
          <a:prstGeom prst="rect">
            <a:avLst/>
          </a:prstGeom>
          <a:noFill/>
        </p:spPr>
        <p:txBody>
          <a:bodyPr wrap="none" rtlCol="0">
            <a:spAutoFit/>
          </a:bodyPr>
          <a:lstStyle/>
          <a:p>
            <a:r>
              <a:rPr lang="zh-CN" altLang="en-US" sz="3600" dirty="0">
                <a:solidFill>
                  <a:srgbClr val="3E5EA6"/>
                </a:solidFill>
                <a:latin typeface="黑体" panose="02010609060101010101" pitchFamily="49" charset="-122"/>
                <a:ea typeface="黑体" panose="02010609060101010101" pitchFamily="49" charset="-122"/>
              </a:rPr>
              <a:t>旷课处罚</a:t>
            </a:r>
            <a:endParaRPr lang="zh-CN" altLang="en-US" sz="3600" dirty="0">
              <a:solidFill>
                <a:srgbClr val="3E5EA6"/>
              </a:solidFill>
              <a:latin typeface="黑体" panose="02010609060101010101" pitchFamily="49" charset="-122"/>
              <a:ea typeface="黑体" panose="02010609060101010101" pitchFamily="49" charset="-122"/>
            </a:endParaRPr>
          </a:p>
        </p:txBody>
      </p:sp>
      <p:sp>
        <p:nvSpPr>
          <p:cNvPr id="51" name="矩形 50"/>
          <p:cNvSpPr/>
          <p:nvPr/>
        </p:nvSpPr>
        <p:spPr>
          <a:xfrm>
            <a:off x="3489258" y="147755"/>
            <a:ext cx="8261641" cy="706755"/>
          </a:xfrm>
          <a:prstGeom prst="rect">
            <a:avLst/>
          </a:prstGeom>
        </p:spPr>
        <p:txBody>
          <a:bodyPr wrap="square">
            <a:spAutoFit/>
          </a:bodyPr>
          <a:lstStyle/>
          <a:p>
            <a:r>
              <a:rPr lang="zh-CN" altLang="zh-CN" sz="2000" dirty="0">
                <a:solidFill>
                  <a:srgbClr val="3E5EA6"/>
                </a:solidFill>
                <a:latin typeface="黑体" panose="02010609060101010101" pitchFamily="49" charset="-122"/>
                <a:ea typeface="黑体" panose="02010609060101010101" pitchFamily="49" charset="-122"/>
              </a:rPr>
              <a:t>不能按时参加教育教学计划规定的活动，无正当理由或未经批准，在一学期内累计达到或超过</a:t>
            </a:r>
            <a:r>
              <a:rPr lang="en-US" altLang="zh-CN" sz="2000" dirty="0">
                <a:solidFill>
                  <a:srgbClr val="3E5EA6"/>
                </a:solidFill>
                <a:latin typeface="黑体" panose="02010609060101010101" pitchFamily="49" charset="-122"/>
                <a:ea typeface="黑体" panose="02010609060101010101" pitchFamily="49" charset="-122"/>
              </a:rPr>
              <a:t>10</a:t>
            </a:r>
            <a:r>
              <a:rPr lang="zh-CN" altLang="zh-CN" sz="2000" dirty="0">
                <a:solidFill>
                  <a:srgbClr val="3E5EA6"/>
                </a:solidFill>
                <a:latin typeface="黑体" panose="02010609060101010101" pitchFamily="49" charset="-122"/>
                <a:ea typeface="黑体" panose="02010609060101010101" pitchFamily="49" charset="-122"/>
              </a:rPr>
              <a:t>学时者，按照以下情形分别给予纪律处分：</a:t>
            </a:r>
            <a:endParaRPr lang="zh-CN" altLang="en-US" sz="2000" dirty="0">
              <a:solidFill>
                <a:srgbClr val="3E5EA6"/>
              </a:solidFill>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333749" y="2757487"/>
            <a:ext cx="5524502" cy="3452813"/>
          </a:xfrm>
          <a:prstGeom prst="rect">
            <a:avLst/>
          </a:prstGeom>
        </p:spPr>
      </p:pic>
      <p:sp>
        <p:nvSpPr>
          <p:cNvPr id="52" name="矩形 51"/>
          <p:cNvSpPr/>
          <p:nvPr/>
        </p:nvSpPr>
        <p:spPr>
          <a:xfrm>
            <a:off x="3959225" y="1282700"/>
            <a:ext cx="4503420" cy="1014730"/>
          </a:xfrm>
          <a:prstGeom prst="rect">
            <a:avLst/>
          </a:prstGeom>
        </p:spPr>
        <p:txBody>
          <a:bodyPr wrap="square">
            <a:spAutoFit/>
          </a:bodyPr>
          <a:lstStyle/>
          <a:p>
            <a:r>
              <a:rPr lang="zh-CN" altLang="zh-CN" sz="2000" dirty="0">
                <a:solidFill>
                  <a:srgbClr val="FF0000"/>
                </a:solidFill>
                <a:latin typeface="黑体" panose="02010609060101010101" pitchFamily="49" charset="-122"/>
                <a:ea typeface="黑体" panose="02010609060101010101" pitchFamily="49" charset="-122"/>
              </a:rPr>
              <a:t>旷课</a:t>
            </a:r>
            <a:r>
              <a:rPr lang="en-US" altLang="zh-CN" sz="2000" dirty="0">
                <a:solidFill>
                  <a:srgbClr val="FF0000"/>
                </a:solidFill>
                <a:latin typeface="黑体" panose="02010609060101010101" pitchFamily="49" charset="-122"/>
                <a:ea typeface="黑体" panose="02010609060101010101" pitchFamily="49" charset="-122"/>
              </a:rPr>
              <a:t>50</a:t>
            </a:r>
            <a:r>
              <a:rPr lang="zh-CN" altLang="zh-CN" sz="2000" dirty="0">
                <a:solidFill>
                  <a:srgbClr val="FF0000"/>
                </a:solidFill>
                <a:latin typeface="黑体" panose="02010609060101010101" pitchFamily="49" charset="-122"/>
                <a:ea typeface="黑体" panose="02010609060101010101" pitchFamily="49" charset="-122"/>
              </a:rPr>
              <a:t>学时（含</a:t>
            </a:r>
            <a:r>
              <a:rPr lang="en-US" altLang="zh-CN" sz="2000" dirty="0">
                <a:solidFill>
                  <a:srgbClr val="FF0000"/>
                </a:solidFill>
                <a:latin typeface="黑体" panose="02010609060101010101" pitchFamily="49" charset="-122"/>
                <a:ea typeface="黑体" panose="02010609060101010101" pitchFamily="49" charset="-122"/>
              </a:rPr>
              <a:t>50</a:t>
            </a:r>
            <a:r>
              <a:rPr lang="zh-CN" altLang="zh-CN" sz="2000" dirty="0">
                <a:solidFill>
                  <a:srgbClr val="FF0000"/>
                </a:solidFill>
                <a:latin typeface="黑体" panose="02010609060101010101" pitchFamily="49" charset="-122"/>
                <a:ea typeface="黑体" panose="02010609060101010101" pitchFamily="49" charset="-122"/>
              </a:rPr>
              <a:t>学时）以上的，或未请假离校连续两周未参加学校规定的教学活动者，给予责令退学或开除处分。</a:t>
            </a:r>
            <a:endParaRPr lang="zh-CN" altLang="zh-CN" sz="2000" dirty="0">
              <a:solidFill>
                <a:srgbClr val="FF0000"/>
              </a:solidFill>
              <a:latin typeface="黑体" panose="02010609060101010101" pitchFamily="49" charset="-122"/>
              <a:ea typeface="黑体" panose="02010609060101010101" pitchFamily="49" charset="-122"/>
            </a:endParaRPr>
          </a:p>
        </p:txBody>
      </p:sp>
      <p:sp>
        <p:nvSpPr>
          <p:cNvPr id="53" name="矩形 52"/>
          <p:cNvSpPr/>
          <p:nvPr/>
        </p:nvSpPr>
        <p:spPr>
          <a:xfrm>
            <a:off x="262057" y="2738824"/>
            <a:ext cx="3999315" cy="460375"/>
          </a:xfrm>
          <a:prstGeom prst="rect">
            <a:avLst/>
          </a:prstGeom>
        </p:spPr>
        <p:txBody>
          <a:bodyPr wrap="square">
            <a:spAutoFit/>
          </a:bodyPr>
          <a:lstStyle/>
          <a:p>
            <a:r>
              <a:rPr lang="zh-CN" altLang="zh-CN" sz="2000" dirty="0">
                <a:solidFill>
                  <a:srgbClr val="3E5EA6"/>
                </a:solidFill>
                <a:latin typeface="黑体" panose="02010609060101010101" pitchFamily="49" charset="-122"/>
                <a:ea typeface="黑体" panose="02010609060101010101" pitchFamily="49" charset="-122"/>
              </a:rPr>
              <a:t>旷课</a:t>
            </a:r>
            <a:r>
              <a:rPr lang="en-US" altLang="zh-CN" sz="2000" dirty="0">
                <a:solidFill>
                  <a:srgbClr val="3E5EA6"/>
                </a:solidFill>
                <a:latin typeface="黑体" panose="02010609060101010101" pitchFamily="49" charset="-122"/>
                <a:ea typeface="黑体" panose="02010609060101010101" pitchFamily="49" charset="-122"/>
              </a:rPr>
              <a:t>10-19</a:t>
            </a:r>
            <a:r>
              <a:rPr lang="zh-CN" altLang="zh-CN" sz="2000" dirty="0">
                <a:solidFill>
                  <a:srgbClr val="3E5EA6"/>
                </a:solidFill>
                <a:latin typeface="黑体" panose="02010609060101010101" pitchFamily="49" charset="-122"/>
                <a:ea typeface="黑体" panose="02010609060101010101" pitchFamily="49" charset="-122"/>
              </a:rPr>
              <a:t>学时，给予</a:t>
            </a:r>
            <a:r>
              <a:rPr lang="zh-CN" altLang="zh-CN" sz="2400" dirty="0">
                <a:solidFill>
                  <a:srgbClr val="FF0000"/>
                </a:solidFill>
                <a:latin typeface="黑体" panose="02010609060101010101" pitchFamily="49" charset="-122"/>
                <a:ea typeface="黑体" panose="02010609060101010101" pitchFamily="49" charset="-122"/>
              </a:rPr>
              <a:t>警告处分</a:t>
            </a:r>
            <a:endParaRPr lang="zh-CN" altLang="zh-CN" sz="2000" dirty="0">
              <a:solidFill>
                <a:srgbClr val="3E5EA6"/>
              </a:solidFill>
              <a:latin typeface="黑体" panose="02010609060101010101" pitchFamily="49" charset="-122"/>
              <a:ea typeface="黑体" panose="02010609060101010101" pitchFamily="49" charset="-122"/>
            </a:endParaRPr>
          </a:p>
        </p:txBody>
      </p:sp>
      <p:sp>
        <p:nvSpPr>
          <p:cNvPr id="54" name="矩形 53"/>
          <p:cNvSpPr/>
          <p:nvPr/>
        </p:nvSpPr>
        <p:spPr>
          <a:xfrm>
            <a:off x="262255" y="4437380"/>
            <a:ext cx="4589780" cy="460375"/>
          </a:xfrm>
          <a:prstGeom prst="rect">
            <a:avLst/>
          </a:prstGeom>
        </p:spPr>
        <p:txBody>
          <a:bodyPr wrap="square">
            <a:spAutoFit/>
          </a:bodyPr>
          <a:lstStyle/>
          <a:p>
            <a:r>
              <a:rPr lang="zh-CN" altLang="zh-CN" sz="2000" dirty="0">
                <a:solidFill>
                  <a:srgbClr val="3E5EA6"/>
                </a:solidFill>
                <a:latin typeface="黑体" panose="02010609060101010101" pitchFamily="49" charset="-122"/>
                <a:ea typeface="黑体" panose="02010609060101010101" pitchFamily="49" charset="-122"/>
              </a:rPr>
              <a:t>旷课</a:t>
            </a:r>
            <a:r>
              <a:rPr lang="en-US" altLang="zh-CN" sz="2000" dirty="0">
                <a:solidFill>
                  <a:srgbClr val="3E5EA6"/>
                </a:solidFill>
                <a:latin typeface="黑体" panose="02010609060101010101" pitchFamily="49" charset="-122"/>
                <a:ea typeface="黑体" panose="02010609060101010101" pitchFamily="49" charset="-122"/>
              </a:rPr>
              <a:t>20-29</a:t>
            </a:r>
            <a:r>
              <a:rPr lang="zh-CN" altLang="zh-CN" sz="2000" dirty="0">
                <a:solidFill>
                  <a:srgbClr val="3E5EA6"/>
                </a:solidFill>
                <a:latin typeface="黑体" panose="02010609060101010101" pitchFamily="49" charset="-122"/>
                <a:ea typeface="黑体" panose="02010609060101010101" pitchFamily="49" charset="-122"/>
              </a:rPr>
              <a:t>学时，给予</a:t>
            </a:r>
            <a:r>
              <a:rPr lang="zh-CN" altLang="zh-CN" sz="2400" dirty="0">
                <a:solidFill>
                  <a:srgbClr val="FF0000"/>
                </a:solidFill>
                <a:latin typeface="黑体" panose="02010609060101010101" pitchFamily="49" charset="-122"/>
                <a:ea typeface="黑体" panose="02010609060101010101" pitchFamily="49" charset="-122"/>
              </a:rPr>
              <a:t>严重警告处分</a:t>
            </a:r>
            <a:endParaRPr lang="zh-CN" altLang="zh-CN" sz="2400" dirty="0">
              <a:solidFill>
                <a:srgbClr val="FF0000"/>
              </a:solidFill>
              <a:latin typeface="黑体" panose="02010609060101010101" pitchFamily="49" charset="-122"/>
              <a:ea typeface="黑体" panose="02010609060101010101" pitchFamily="49" charset="-122"/>
            </a:endParaRPr>
          </a:p>
        </p:txBody>
      </p:sp>
      <p:sp>
        <p:nvSpPr>
          <p:cNvPr id="55" name="矩形 54"/>
          <p:cNvSpPr/>
          <p:nvPr/>
        </p:nvSpPr>
        <p:spPr>
          <a:xfrm>
            <a:off x="7595121" y="2805112"/>
            <a:ext cx="3999315" cy="460375"/>
          </a:xfrm>
          <a:prstGeom prst="rect">
            <a:avLst/>
          </a:prstGeom>
        </p:spPr>
        <p:txBody>
          <a:bodyPr wrap="square">
            <a:spAutoFit/>
          </a:bodyPr>
          <a:lstStyle/>
          <a:p>
            <a:r>
              <a:rPr lang="zh-CN" altLang="zh-CN" sz="2000" dirty="0">
                <a:solidFill>
                  <a:srgbClr val="3E5EA6"/>
                </a:solidFill>
                <a:latin typeface="黑体" panose="02010609060101010101" pitchFamily="49" charset="-122"/>
                <a:ea typeface="黑体" panose="02010609060101010101" pitchFamily="49" charset="-122"/>
              </a:rPr>
              <a:t>旷课</a:t>
            </a:r>
            <a:r>
              <a:rPr lang="en-US" altLang="zh-CN" sz="2000" dirty="0">
                <a:solidFill>
                  <a:srgbClr val="3E5EA6"/>
                </a:solidFill>
                <a:latin typeface="黑体" panose="02010609060101010101" pitchFamily="49" charset="-122"/>
                <a:ea typeface="黑体" panose="02010609060101010101" pitchFamily="49" charset="-122"/>
              </a:rPr>
              <a:t>30-39</a:t>
            </a:r>
            <a:r>
              <a:rPr lang="zh-CN" altLang="zh-CN" sz="2000" dirty="0">
                <a:solidFill>
                  <a:srgbClr val="3E5EA6"/>
                </a:solidFill>
                <a:latin typeface="黑体" panose="02010609060101010101" pitchFamily="49" charset="-122"/>
                <a:ea typeface="黑体" panose="02010609060101010101" pitchFamily="49" charset="-122"/>
              </a:rPr>
              <a:t>学时，给予</a:t>
            </a:r>
            <a:r>
              <a:rPr lang="zh-CN" altLang="zh-CN" sz="2400" dirty="0">
                <a:solidFill>
                  <a:srgbClr val="FF0000"/>
                </a:solidFill>
                <a:latin typeface="黑体" panose="02010609060101010101" pitchFamily="49" charset="-122"/>
                <a:ea typeface="黑体" panose="02010609060101010101" pitchFamily="49" charset="-122"/>
              </a:rPr>
              <a:t>记过处分</a:t>
            </a:r>
            <a:endParaRPr lang="zh-CN" altLang="zh-CN" sz="2400" dirty="0">
              <a:solidFill>
                <a:srgbClr val="FF0000"/>
              </a:solidFill>
              <a:latin typeface="黑体" panose="02010609060101010101" pitchFamily="49" charset="-122"/>
              <a:ea typeface="黑体" panose="02010609060101010101" pitchFamily="49" charset="-122"/>
            </a:endParaRPr>
          </a:p>
        </p:txBody>
      </p:sp>
      <p:sp>
        <p:nvSpPr>
          <p:cNvPr id="56" name="矩形 55"/>
          <p:cNvSpPr/>
          <p:nvPr/>
        </p:nvSpPr>
        <p:spPr>
          <a:xfrm>
            <a:off x="7595235" y="4469765"/>
            <a:ext cx="4483100" cy="460375"/>
          </a:xfrm>
          <a:prstGeom prst="rect">
            <a:avLst/>
          </a:prstGeom>
        </p:spPr>
        <p:txBody>
          <a:bodyPr wrap="square">
            <a:spAutoFit/>
          </a:bodyPr>
          <a:lstStyle/>
          <a:p>
            <a:r>
              <a:rPr lang="zh-CN" altLang="zh-CN" sz="2000" dirty="0">
                <a:solidFill>
                  <a:srgbClr val="3E5EA6"/>
                </a:solidFill>
                <a:latin typeface="黑体" panose="02010609060101010101" pitchFamily="49" charset="-122"/>
                <a:ea typeface="黑体" panose="02010609060101010101" pitchFamily="49" charset="-122"/>
              </a:rPr>
              <a:t>旷课</a:t>
            </a:r>
            <a:r>
              <a:rPr lang="en-US" altLang="zh-CN" sz="2000" dirty="0">
                <a:solidFill>
                  <a:srgbClr val="3E5EA6"/>
                </a:solidFill>
                <a:latin typeface="黑体" panose="02010609060101010101" pitchFamily="49" charset="-122"/>
                <a:ea typeface="黑体" panose="02010609060101010101" pitchFamily="49" charset="-122"/>
              </a:rPr>
              <a:t>40-49</a:t>
            </a:r>
            <a:r>
              <a:rPr lang="zh-CN" altLang="zh-CN" sz="2000" dirty="0">
                <a:solidFill>
                  <a:srgbClr val="3E5EA6"/>
                </a:solidFill>
                <a:latin typeface="黑体" panose="02010609060101010101" pitchFamily="49" charset="-122"/>
                <a:ea typeface="黑体" panose="02010609060101010101" pitchFamily="49" charset="-122"/>
              </a:rPr>
              <a:t>学时，给予</a:t>
            </a:r>
            <a:r>
              <a:rPr lang="zh-CN" altLang="zh-CN" sz="2400" dirty="0">
                <a:solidFill>
                  <a:srgbClr val="FF0000"/>
                </a:solidFill>
                <a:latin typeface="黑体" panose="02010609060101010101" pitchFamily="49" charset="-122"/>
                <a:ea typeface="黑体" panose="02010609060101010101" pitchFamily="49" charset="-122"/>
              </a:rPr>
              <a:t>留校察看处分</a:t>
            </a:r>
            <a:endParaRPr lang="zh-CN" altLang="zh-CN" sz="2400"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tags/tag1.xml><?xml version="1.0" encoding="utf-8"?>
<p:tagLst xmlns:p="http://schemas.openxmlformats.org/presentationml/2006/main">
  <p:tag name="KSO_WM_DIAGRAM_VIRTUALLY_FRAME" val="{&quot;height&quot;:321.74535433070866,&quot;left&quot;:31.874960629921258,&quot;top&quot;:117.75,&quot;width&quot;:891.0003937007874}"/>
</p:tagLst>
</file>

<file path=ppt/tags/tag2.xml><?xml version="1.0" encoding="utf-8"?>
<p:tagLst xmlns:p="http://schemas.openxmlformats.org/presentationml/2006/main">
  <p:tag name="KSO_WM_DIAGRAM_VIRTUALLY_FRAME" val="{&quot;height&quot;:321.74535433070866,&quot;left&quot;:31.874960629921258,&quot;top&quot;:117.75,&quot;width&quot;:891.0003937007874}"/>
</p:tagLst>
</file>

<file path=ppt/tags/tag3.xml><?xml version="1.0" encoding="utf-8"?>
<p:tagLst xmlns:p="http://schemas.openxmlformats.org/presentationml/2006/main">
  <p:tag name="KSO_WM_DIAGRAM_VIRTUALLY_FRAME" val="{&quot;height&quot;:321.74535433070866,&quot;left&quot;:31.874960629921258,&quot;top&quot;:117.75,&quot;width&quot;:891.0003937007874}"/>
</p:tagLst>
</file>

<file path=ppt/tags/tag4.xml><?xml version="1.0" encoding="utf-8"?>
<p:tagLst xmlns:p="http://schemas.openxmlformats.org/presentationml/2006/main">
  <p:tag name="KSO_WM_DIAGRAM_VIRTUALLY_FRAME" val="{&quot;height&quot;:321.74535433070866,&quot;left&quot;:31.874960629921258,&quot;top&quot;:117.75,&quot;width&quot;:891.0003937007874}"/>
</p:tagLst>
</file>

<file path=ppt/tags/tag5.xml><?xml version="1.0" encoding="utf-8"?>
<p:tagLst xmlns:p="http://schemas.openxmlformats.org/presentationml/2006/main">
  <p:tag name="KSO_WM_DIAGRAM_VIRTUALLY_FRAME" val="{&quot;height&quot;:321.74535433070866,&quot;left&quot;:31.874960629921258,&quot;top&quot;:117.75,&quot;width&quot;:891.0003937007874}"/>
</p:tagLst>
</file>

<file path=ppt/tags/tag6.xml><?xml version="1.0" encoding="utf-8"?>
<p:tagLst xmlns:p="http://schemas.openxmlformats.org/presentationml/2006/main">
  <p:tag name="KSO_WM_DIAGRAM_VIRTUALLY_FRAME" val="{&quot;height&quot;:321.74535433070866,&quot;left&quot;:31.874960629921258,&quot;top&quot;:117.75,&quot;width&quot;:891.0003937007874}"/>
</p:tagLst>
</file>

<file path=ppt/tags/tag7.xml><?xml version="1.0" encoding="utf-8"?>
<p:tagLst xmlns:p="http://schemas.openxmlformats.org/presentationml/2006/main">
  <p:tag name="KSO_WM_DIAGRAM_VIRTUALLY_FRAME" val="{&quot;height&quot;:321.74535433070866,&quot;left&quot;:31.874960629921258,&quot;top&quot;:117.75,&quot;width&quot;:891.0003937007874}"/>
</p:tagLst>
</file>

<file path=ppt/tags/tag8.xml><?xml version="1.0" encoding="utf-8"?>
<p:tagLst xmlns:p="http://schemas.openxmlformats.org/presentationml/2006/main">
  <p:tag name="KSO_WM_DIAGRAM_VIRTUALLY_FRAME" val="{&quot;height&quot;:321.74535433070866,&quot;left&quot;:31.874960629921258,&quot;top&quot;:117.75,&quot;width&quot;:891.0003937007874}"/>
</p:tagLst>
</file>

<file path=ppt/tags/tag9.xml><?xml version="1.0" encoding="utf-8"?>
<p:tagLst xmlns:p="http://schemas.openxmlformats.org/presentationml/2006/main">
  <p:tag name="KSO_WM_DIAGRAM_VIRTUALLY_FRAME" val="{&quot;height&quot;:321.74535433070866,&quot;left&quot;:31.874960629921258,&quot;top&quot;:117.75,&quot;width&quot;:891.000393700787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1389</Words>
  <Application>WPS 演示</Application>
  <PresentationFormat>宽屏</PresentationFormat>
  <Paragraphs>91</Paragraphs>
  <Slides>7</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7</vt:i4>
      </vt:variant>
    </vt:vector>
  </HeadingPairs>
  <TitlesOfParts>
    <vt:vector size="20" baseType="lpstr">
      <vt:lpstr>Arial</vt:lpstr>
      <vt:lpstr>宋体</vt:lpstr>
      <vt:lpstr>Wingdings</vt:lpstr>
      <vt:lpstr>汉仪黑方简</vt:lpstr>
      <vt:lpstr>黑体</vt:lpstr>
      <vt:lpstr>站酷文艺体</vt:lpstr>
      <vt:lpstr>微软雅黑</vt:lpstr>
      <vt:lpstr>Arial Unicode MS</vt:lpstr>
      <vt:lpstr>等线 Light</vt:lpstr>
      <vt:lpstr>等线</vt:lpstr>
      <vt:lpstr>Calibri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c:creator>
  <cp:lastModifiedBy>可乐</cp:lastModifiedBy>
  <cp:revision>56</cp:revision>
  <dcterms:created xsi:type="dcterms:W3CDTF">2018-11-06T07:23:00Z</dcterms:created>
  <dcterms:modified xsi:type="dcterms:W3CDTF">2026-09-05T03:45:43Z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KSOTemplateUUID">
    <vt:lpwstr>v1.0_mb_IxboJfiMaU/RC4JeOufMAg==</vt:lpwstr>
  </property>
  <property fmtid="{D5CDD505-2E9C-101B-9397-08002B2CF9AE}" pid="4" name="ICV">
    <vt:lpwstr>7BC44B637399496EB20BD1FC63428C66_13</vt:lpwstr>
  </property>
</Properties>
</file>