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wide_exterior_photo_graphic_mockup_of_a_commerci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914377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526280"/>
            <a:ext cx="12191695" cy="233172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4800600"/>
            <a:ext cx="77724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F8F8F8"/>
                </a:solidFill>
                <a:latin typeface="Microsoft YaHei"/>
              </a:rPr>
              <a:t>门头形象升级项目汇报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5513832"/>
            <a:ext cx="9601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DCDCDC"/>
                </a:solidFill>
                <a:latin typeface="Microsoft YaHei"/>
              </a:rPr>
              <a:t>方案一加强版｜公司主体C位 + 代理品牌背书 + 主营业务识别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6144768"/>
            <a:ext cx="2743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CDA95C"/>
                </a:solidFill>
                <a:latin typeface="Microsoft YaHei"/>
              </a:rPr>
              <a:t>汇报版本｜2026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1919"/>
                </a:solidFill>
                <a:latin typeface="Microsoft YaHei"/>
              </a:rPr>
              <a:t>一、项目背景与现状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87552"/>
            <a:ext cx="685800" cy="54864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7320" y="914400"/>
            <a:ext cx="9601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969696"/>
                </a:solidFill>
                <a:latin typeface="Microsoft YaHei"/>
              </a:rPr>
              <a:t>基于现有厂房一楼门头现场进行形象升级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3474720" cy="1828800"/>
          </a:xfrm>
          <a:prstGeom prst="roundRect">
            <a:avLst/>
          </a:prstGeom>
          <a:solidFill>
            <a:srgbClr val="F8F8F8"/>
          </a:solidFill>
          <a:ln>
            <a:solidFill>
              <a:srgbClr val="E1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64008" cy="1828800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581912"/>
            <a:ext cx="3063239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919"/>
                </a:solidFill>
                <a:latin typeface="Microsoft YaHei"/>
              </a:rPr>
              <a:t>项目现状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1984248"/>
            <a:ext cx="3063239" cy="11155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D2D2D"/>
                </a:solidFill>
                <a:latin typeface="Microsoft YaHei"/>
              </a:rPr>
              <a:t>自建厂房一楼门头
工业设备 / 机床行业
现有绿色卷闸门、中央结构柱、二楼玻璃窗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417320"/>
            <a:ext cx="3474720" cy="1828800"/>
          </a:xfrm>
          <a:prstGeom prst="roundRect">
            <a:avLst/>
          </a:prstGeom>
          <a:solidFill>
            <a:srgbClr val="F8F8F8"/>
          </a:solidFill>
          <a:ln>
            <a:solidFill>
              <a:srgbClr val="E1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1417320"/>
            <a:ext cx="64008" cy="1828800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0" y="1581912"/>
            <a:ext cx="3063239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919"/>
                </a:solidFill>
                <a:latin typeface="Microsoft YaHei"/>
              </a:rPr>
              <a:t>品牌现状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1984248"/>
            <a:ext cx="3063239" cy="11155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D2D2D"/>
                </a:solidFill>
                <a:latin typeface="Microsoft YaHei"/>
              </a:rPr>
              <a:t>自有品牌：富林俊威
代理品牌：寒光
需要兼顾企业主体与代理业务识别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1417320"/>
            <a:ext cx="3474720" cy="1828800"/>
          </a:xfrm>
          <a:prstGeom prst="roundRect">
            <a:avLst/>
          </a:prstGeom>
          <a:solidFill>
            <a:srgbClr val="F8F8F8"/>
          </a:solidFill>
          <a:ln>
            <a:solidFill>
              <a:srgbClr val="E1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46720" y="1417320"/>
            <a:ext cx="64008" cy="1828800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5320" y="1581912"/>
            <a:ext cx="3063239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919"/>
                </a:solidFill>
                <a:latin typeface="Microsoft YaHei"/>
              </a:rPr>
              <a:t>核心问题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320" y="1984248"/>
            <a:ext cx="3063239" cy="11155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D2D2D"/>
                </a:solidFill>
                <a:latin typeface="Microsoft YaHei"/>
              </a:rPr>
              <a:t>现有门头信息分散
品牌层级不清晰
主营业务远距离识别度不足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3794760"/>
            <a:ext cx="1828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91919"/>
                </a:solidFill>
                <a:latin typeface="Microsoft YaHei"/>
              </a:rPr>
              <a:t>项目判断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4224528"/>
            <a:ext cx="107899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2D2D2D"/>
                </a:solidFill>
                <a:latin typeface="Microsoft YaHei"/>
              </a:rPr>
              <a:t>门头不仅是“招牌”，还承担客户到访第一印象、企业主体确认、业务识别与商务可信度展示功能。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6510528"/>
            <a:ext cx="6858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969696"/>
                </a:solidFill>
                <a:latin typeface="Microsoft YaHei"/>
              </a:rPr>
              <a:t>深圳市富林俊威科技有限公司  |  门头改造项目汇报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969696"/>
                </a:solidFill>
                <a:latin typeface="Microsoft YaHe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1919"/>
                </a:solidFill>
                <a:latin typeface="Microsoft YaHei"/>
              </a:rPr>
              <a:t>二、项目目标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87552"/>
            <a:ext cx="685800" cy="54864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7320" y="914400"/>
            <a:ext cx="9601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969696"/>
                </a:solidFill>
                <a:latin typeface="Microsoft YaHei"/>
              </a:rPr>
              <a:t>从“能看见”升级到“看得懂、记得住、信得过”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5166360" cy="1737360"/>
          </a:xfrm>
          <a:prstGeom prst="roundRect">
            <a:avLst/>
          </a:prstGeom>
          <a:solidFill>
            <a:srgbClr val="F8F8F8"/>
          </a:solidFill>
          <a:ln>
            <a:solidFill>
              <a:srgbClr val="E1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64008" cy="1737360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581912"/>
            <a:ext cx="47548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919"/>
                </a:solidFill>
                <a:latin typeface="Microsoft YaHei"/>
              </a:rPr>
              <a:t>01  企业主体突出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984248"/>
            <a:ext cx="4754880" cy="102412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D2D2D"/>
                </a:solidFill>
                <a:latin typeface="Microsoft YaHei"/>
              </a:rPr>
              <a:t>以“富林俊威”为核心视觉，强化公司主体与商务正规感。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417320"/>
            <a:ext cx="5166360" cy="1737360"/>
          </a:xfrm>
          <a:prstGeom prst="roundRect">
            <a:avLst/>
          </a:prstGeom>
          <a:solidFill>
            <a:srgbClr val="F8F8F8"/>
          </a:solidFill>
          <a:ln>
            <a:solidFill>
              <a:srgbClr val="E1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417320"/>
            <a:ext cx="64008" cy="1737360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92240" y="1581912"/>
            <a:ext cx="47548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919"/>
                </a:solidFill>
                <a:latin typeface="Microsoft YaHei"/>
              </a:rPr>
              <a:t>02  代理品牌背书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92240" y="1984248"/>
            <a:ext cx="4754880" cy="102412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D2D2D"/>
                </a:solidFill>
                <a:latin typeface="Microsoft YaHei"/>
              </a:rPr>
              <a:t>将“寒光”置于清晰但不喧宾夺主的位置，形成品牌合作背书。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3566160"/>
            <a:ext cx="5166360" cy="1737360"/>
          </a:xfrm>
          <a:prstGeom prst="roundRect">
            <a:avLst/>
          </a:prstGeom>
          <a:solidFill>
            <a:srgbClr val="F8F8F8"/>
          </a:solidFill>
          <a:ln>
            <a:solidFill>
              <a:srgbClr val="E1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85800" y="3566160"/>
            <a:ext cx="64008" cy="1737360"/>
          </a:xfrm>
          <a:prstGeom prst="rect">
            <a:avLst/>
          </a:prstGeom>
          <a:solidFill>
            <a:srgbClr val="365C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3730752"/>
            <a:ext cx="47548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919"/>
                </a:solidFill>
                <a:latin typeface="Microsoft YaHei"/>
              </a:rPr>
              <a:t>03  业务一眼识别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4133088"/>
            <a:ext cx="4754880" cy="102412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D2D2D"/>
                </a:solidFill>
                <a:latin typeface="Microsoft YaHei"/>
              </a:rPr>
              <a:t>明确“电火花成型机”及销售、维修、配件、技术服务能力。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3566160"/>
            <a:ext cx="5166360" cy="1737360"/>
          </a:xfrm>
          <a:prstGeom prst="roundRect">
            <a:avLst/>
          </a:prstGeom>
          <a:solidFill>
            <a:srgbClr val="F8F8F8"/>
          </a:solidFill>
          <a:ln>
            <a:solidFill>
              <a:srgbClr val="E1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3566160"/>
            <a:ext cx="64008" cy="1737360"/>
          </a:xfrm>
          <a:prstGeom prst="rect">
            <a:avLst/>
          </a:prstGeom>
          <a:solidFill>
            <a:srgbClr val="365C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92240" y="3730752"/>
            <a:ext cx="47548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919"/>
                </a:solidFill>
                <a:latin typeface="Microsoft YaHei"/>
              </a:rPr>
              <a:t>04  工业商务形象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2240" y="4133088"/>
            <a:ext cx="4754880" cy="102412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D2D2D"/>
                </a:solidFill>
                <a:latin typeface="Microsoft YaHei"/>
              </a:rPr>
              <a:t>采用黑色哑光底板 + 金属发光字，提升专业、耐脏、稳重的视觉气质。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0528"/>
            <a:ext cx="6858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969696"/>
                </a:solidFill>
                <a:latin typeface="Microsoft YaHei"/>
              </a:rPr>
              <a:t>深圳市富林俊威科技有限公司  |  门头改造项目汇报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969696"/>
                </a:solidFill>
                <a:latin typeface="Microsoft YaHe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1919"/>
                </a:solidFill>
                <a:latin typeface="Microsoft YaHei"/>
              </a:rPr>
              <a:t>三、核心设计策略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87552"/>
            <a:ext cx="685800" cy="54864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7320" y="914400"/>
            <a:ext cx="9601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969696"/>
                </a:solidFill>
                <a:latin typeface="Microsoft YaHei"/>
              </a:rPr>
              <a:t>围绕“公司C位、品牌背书、业务识别、工业质感”四个关键词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508760"/>
            <a:ext cx="2514600" cy="3108960"/>
          </a:xfrm>
          <a:prstGeom prst="roundRect">
            <a:avLst/>
          </a:prstGeom>
          <a:solidFill>
            <a:srgbClr val="F8F8F8"/>
          </a:solidFill>
          <a:ln>
            <a:solidFill>
              <a:srgbClr val="E1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1508760"/>
            <a:ext cx="64008" cy="3108960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673351"/>
            <a:ext cx="21031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919"/>
                </a:solidFill>
                <a:latin typeface="Microsoft YaHei"/>
              </a:rPr>
              <a:t>公司C位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075688"/>
            <a:ext cx="2103120" cy="23957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D2D2D"/>
                </a:solidFill>
                <a:latin typeface="Microsoft YaHei"/>
              </a:rPr>
              <a:t>富林俊威最大
公司全称作为正式主体信息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74720" y="1508760"/>
            <a:ext cx="2514600" cy="3108960"/>
          </a:xfrm>
          <a:prstGeom prst="roundRect">
            <a:avLst/>
          </a:prstGeom>
          <a:solidFill>
            <a:srgbClr val="F8F8F8"/>
          </a:solidFill>
          <a:ln>
            <a:solidFill>
              <a:srgbClr val="E1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474720" y="1508760"/>
            <a:ext cx="64008" cy="3108960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03320" y="1673351"/>
            <a:ext cx="21031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919"/>
                </a:solidFill>
                <a:latin typeface="Microsoft YaHei"/>
              </a:rPr>
              <a:t>品牌背书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2075688"/>
            <a:ext cx="2103120" cy="23957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D2D2D"/>
                </a:solidFill>
                <a:latin typeface="Microsoft YaHei"/>
              </a:rPr>
              <a:t>寒光授权代理商
独立形成第二视觉层级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1508760"/>
            <a:ext cx="2514600" cy="3108960"/>
          </a:xfrm>
          <a:prstGeom prst="roundRect">
            <a:avLst/>
          </a:prstGeom>
          <a:solidFill>
            <a:srgbClr val="F8F8F8"/>
          </a:solidFill>
          <a:ln>
            <a:solidFill>
              <a:srgbClr val="E1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63640" y="1508760"/>
            <a:ext cx="64008" cy="3108960"/>
          </a:xfrm>
          <a:prstGeom prst="rect">
            <a:avLst/>
          </a:prstGeom>
          <a:solidFill>
            <a:srgbClr val="365C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92240" y="1673351"/>
            <a:ext cx="21031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919"/>
                </a:solidFill>
                <a:latin typeface="Microsoft YaHei"/>
              </a:rPr>
              <a:t>业务识别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2075688"/>
            <a:ext cx="2103120" cy="23957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D2D2D"/>
                </a:solidFill>
                <a:latin typeface="Microsoft YaHei"/>
              </a:rPr>
              <a:t>电火花成型机
销售｜维修保养｜原厂配件｜技术服务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052559" y="1508760"/>
            <a:ext cx="2514600" cy="3108960"/>
          </a:xfrm>
          <a:prstGeom prst="roundRect">
            <a:avLst/>
          </a:prstGeom>
          <a:solidFill>
            <a:srgbClr val="F8F8F8"/>
          </a:solidFill>
          <a:ln>
            <a:solidFill>
              <a:srgbClr val="E1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9052559" y="1508760"/>
            <a:ext cx="64008" cy="3108960"/>
          </a:xfrm>
          <a:prstGeom prst="rect">
            <a:avLst/>
          </a:prstGeom>
          <a:solidFill>
            <a:srgbClr val="365C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281159" y="1673351"/>
            <a:ext cx="21031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919"/>
                </a:solidFill>
                <a:latin typeface="Microsoft YaHei"/>
              </a:rPr>
              <a:t>视觉统一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81159" y="2075688"/>
            <a:ext cx="2103120" cy="23957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D2D2D"/>
                </a:solidFill>
                <a:latin typeface="Microsoft YaHei"/>
              </a:rPr>
              <a:t>黑色哑光底板
LED不锈钢发光字
控制色彩与信息密度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6510528"/>
            <a:ext cx="6858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969696"/>
                </a:solidFill>
                <a:latin typeface="Microsoft YaHei"/>
              </a:rPr>
              <a:t>深圳市富林俊威科技有限公司  |  门头改造项目汇报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969696"/>
                </a:solidFill>
                <a:latin typeface="Microsoft YaHe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54864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F8F8F8"/>
                </a:solidFill>
                <a:latin typeface="Microsoft YaHei"/>
              </a:rPr>
              <a:t>四、门头效果图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41248"/>
            <a:ext cx="6400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B9B9B9"/>
                </a:solidFill>
                <a:latin typeface="Microsoft YaHei"/>
              </a:rPr>
              <a:t>方案一加强版｜现场结构适配效果</a:t>
            </a:r>
          </a:p>
        </p:txBody>
      </p:sp>
      <p:pic>
        <p:nvPicPr>
          <p:cNvPr id="5" name="Picture 4" descr="wide_exterior_photo_graphic_mockup_of_a_commerci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234440"/>
            <a:ext cx="11000232" cy="5074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6382512"/>
            <a:ext cx="105156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B4B4B4"/>
                </a:solidFill>
                <a:latin typeface="Microsoft YaHei"/>
              </a:rPr>
              <a:t>效果图用于方向确认；最终尺寸、字高、灯光色温及安装结构以现场复尺为准。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510528"/>
            <a:ext cx="6858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969696"/>
                </a:solidFill>
                <a:latin typeface="Microsoft YaHei"/>
              </a:rPr>
              <a:t>深圳市富林俊威科技有限公司  |  门头改造项目汇报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969696"/>
                </a:solidFill>
                <a:latin typeface="Microsoft YaHe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1919"/>
                </a:solidFill>
                <a:latin typeface="Microsoft YaHei"/>
              </a:rPr>
              <a:t>五、门头信息层级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87552"/>
            <a:ext cx="685800" cy="54864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7320" y="914400"/>
            <a:ext cx="9601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969696"/>
                </a:solidFill>
                <a:latin typeface="Microsoft YaHei"/>
              </a:rPr>
              <a:t>建议最终文案与视觉层级如下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25880"/>
            <a:ext cx="6858000" cy="4297680"/>
          </a:xfrm>
          <a:prstGeom prst="roundRect">
            <a:avLst/>
          </a:prstGeom>
          <a:solidFill>
            <a:srgbClr val="F8F8F8"/>
          </a:solidFill>
          <a:ln>
            <a:solidFill>
              <a:srgbClr val="E1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325880"/>
            <a:ext cx="64008" cy="4297680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490472"/>
            <a:ext cx="6446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919"/>
                </a:solidFill>
                <a:latin typeface="Microsoft YaHei"/>
              </a:rPr>
              <a:t>一级信息｜品牌主体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1892807"/>
            <a:ext cx="6446520" cy="35844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D2D2D"/>
                </a:solidFill>
                <a:latin typeface="Microsoft YaHei"/>
              </a:rPr>
              <a:t>富林俊威
深圳市富林俊威科技有限公司
→ “富林俊威”作为最大视觉主体
→ 公司全称作为正式工商主体信息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18120" y="1325880"/>
            <a:ext cx="3611880" cy="1874519"/>
          </a:xfrm>
          <a:prstGeom prst="roundRect">
            <a:avLst/>
          </a:prstGeom>
          <a:solidFill>
            <a:srgbClr val="F8F8F8"/>
          </a:solidFill>
          <a:ln>
            <a:solidFill>
              <a:srgbClr val="E1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818120" y="1325880"/>
            <a:ext cx="64008" cy="1874519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0" y="1490472"/>
            <a:ext cx="32004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919"/>
                </a:solidFill>
                <a:latin typeface="Microsoft YaHei"/>
              </a:rPr>
              <a:t>二级信息｜代理品牌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1892807"/>
            <a:ext cx="3200400" cy="11612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D2D2D"/>
                </a:solidFill>
                <a:latin typeface="Microsoft YaHei"/>
              </a:rPr>
              <a:t>寒光
授权代理商
建议根据实际授权资质确认最终表述。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18120" y="3429000"/>
            <a:ext cx="3611880" cy="2194560"/>
          </a:xfrm>
          <a:prstGeom prst="roundRect">
            <a:avLst/>
          </a:prstGeom>
          <a:solidFill>
            <a:srgbClr val="F8F8F8"/>
          </a:solidFill>
          <a:ln>
            <a:solidFill>
              <a:srgbClr val="E1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818120" y="3429000"/>
            <a:ext cx="64008" cy="2194560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46720" y="3593592"/>
            <a:ext cx="32004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919"/>
                </a:solidFill>
                <a:latin typeface="Microsoft YaHei"/>
              </a:rPr>
              <a:t>三级信息｜主营业务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0" y="3995928"/>
            <a:ext cx="3200400" cy="14813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D2D2D"/>
                </a:solidFill>
                <a:latin typeface="Microsoft YaHei"/>
              </a:rPr>
              <a:t>电火花成型机
整机销售｜维修保养｜原厂配件｜技术服务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0528"/>
            <a:ext cx="6858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969696"/>
                </a:solidFill>
                <a:latin typeface="Microsoft YaHei"/>
              </a:rPr>
              <a:t>深圳市富林俊威科技有限公司  |  门头改造项目汇报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969696"/>
                </a:solidFill>
                <a:latin typeface="Microsoft YaHe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1919"/>
                </a:solidFill>
                <a:latin typeface="Microsoft YaHei"/>
              </a:rPr>
              <a:t>六、材质与工艺建议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87552"/>
            <a:ext cx="685800" cy="54864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7320" y="914400"/>
            <a:ext cx="9601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969696"/>
                </a:solidFill>
                <a:latin typeface="Microsoft YaHei"/>
              </a:rPr>
              <a:t>以工业环境耐用、易清洁、商务质感为主要标准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25880"/>
            <a:ext cx="1143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91919"/>
                </a:solidFill>
                <a:latin typeface="Microsoft YaHei"/>
              </a:rPr>
              <a:t>底板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5960" y="1325880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2D2D2D"/>
                </a:solidFill>
                <a:latin typeface="Microsoft YaHei"/>
              </a:rPr>
              <a:t>黑色哑光铝塑板 / 镀锌板喷漆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74920" y="1325880"/>
            <a:ext cx="58521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969696"/>
                </a:solidFill>
                <a:latin typeface="Microsoft YaHei"/>
              </a:rPr>
              <a:t>建议哑光，降低反光与脏污视觉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286000"/>
            <a:ext cx="1143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91919"/>
                </a:solidFill>
                <a:latin typeface="Microsoft YaHei"/>
              </a:rPr>
              <a:t>主字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65960" y="2286000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2D2D2D"/>
                </a:solidFill>
                <a:latin typeface="Microsoft YaHei"/>
              </a:rPr>
              <a:t>LED不锈钢包边发光字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74920" y="2286000"/>
            <a:ext cx="58521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969696"/>
                </a:solidFill>
                <a:latin typeface="Microsoft YaHei"/>
              </a:rPr>
              <a:t>富林俊威优先使用金属质感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246120"/>
            <a:ext cx="1143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91919"/>
                </a:solidFill>
                <a:latin typeface="Microsoft YaHei"/>
              </a:rPr>
              <a:t>灯光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65960" y="3246120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2D2D2D"/>
                </a:solidFill>
                <a:latin typeface="Microsoft YaHei"/>
              </a:rPr>
              <a:t>白光 / 暖白光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74920" y="3246120"/>
            <a:ext cx="58521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969696"/>
                </a:solidFill>
                <a:latin typeface="Microsoft YaHei"/>
              </a:rPr>
              <a:t>避免过度彩色灯光，保持商务感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206240"/>
            <a:ext cx="1143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91919"/>
                </a:solidFill>
                <a:latin typeface="Microsoft YaHei"/>
              </a:rPr>
              <a:t>代理品牌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65960" y="4206240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2D2D2D"/>
                </a:solidFill>
                <a:latin typeface="Microsoft YaHei"/>
              </a:rPr>
              <a:t>独立分区 + 品牌标准字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74920" y="4206240"/>
            <a:ext cx="58521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969696"/>
                </a:solidFill>
                <a:latin typeface="Microsoft YaHei"/>
              </a:rPr>
              <a:t>按寒光官方VI与授权要求执行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166360"/>
            <a:ext cx="1143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91919"/>
                </a:solidFill>
                <a:latin typeface="Microsoft YaHei"/>
              </a:rPr>
              <a:t>结构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65960" y="5166360"/>
            <a:ext cx="30175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2D2D2D"/>
                </a:solidFill>
                <a:latin typeface="Microsoft YaHei"/>
              </a:rPr>
              <a:t>铝型材 / 方管骨架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74920" y="5166360"/>
            <a:ext cx="58521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969696"/>
                </a:solidFill>
                <a:latin typeface="Microsoft YaHei"/>
              </a:rPr>
              <a:t>具体结构由广告制作方结合墙体确认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6510528"/>
            <a:ext cx="6858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969696"/>
                </a:solidFill>
                <a:latin typeface="Microsoft YaHei"/>
              </a:rPr>
              <a:t>深圳市富林俊威科技有限公司  |  门头改造项目汇报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969696"/>
                </a:solidFill>
                <a:latin typeface="Microsoft YaHe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1919"/>
                </a:solidFill>
                <a:latin typeface="Microsoft YaHei"/>
              </a:rPr>
              <a:t>七、空间与施工落地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87552"/>
            <a:ext cx="685800" cy="54864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7320" y="914400"/>
            <a:ext cx="9601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969696"/>
                </a:solidFill>
                <a:latin typeface="Microsoft YaHei"/>
              </a:rPr>
              <a:t>充分利用现有结构，不建议为追求视觉效果大幅改动卷闸门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25880"/>
            <a:ext cx="3383280" cy="1874519"/>
          </a:xfrm>
          <a:prstGeom prst="roundRect">
            <a:avLst/>
          </a:prstGeom>
          <a:solidFill>
            <a:srgbClr val="F8F8F8"/>
          </a:solidFill>
          <a:ln>
            <a:solidFill>
              <a:srgbClr val="E1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325880"/>
            <a:ext cx="64008" cy="1874519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490472"/>
            <a:ext cx="2971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919"/>
                </a:solidFill>
                <a:latin typeface="Microsoft YaHei"/>
              </a:rPr>
              <a:t>整体门头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1892807"/>
            <a:ext cx="2971800" cy="11612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D2D2D"/>
                </a:solidFill>
                <a:latin typeface="Microsoft YaHei"/>
              </a:rPr>
              <a:t>建议黑色底板整体统一，减少原有信息杂乱感。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325880"/>
            <a:ext cx="3383280" cy="1874519"/>
          </a:xfrm>
          <a:prstGeom prst="roundRect">
            <a:avLst/>
          </a:prstGeom>
          <a:solidFill>
            <a:srgbClr val="F8F8F8"/>
          </a:solidFill>
          <a:ln>
            <a:solidFill>
              <a:srgbClr val="E1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9120" y="1325880"/>
            <a:ext cx="64008" cy="1874519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17720" y="1490472"/>
            <a:ext cx="2971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919"/>
                </a:solidFill>
                <a:latin typeface="Microsoft YaHei"/>
              </a:rPr>
              <a:t>中央立柱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1892807"/>
            <a:ext cx="2971800" cy="11612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D2D2D"/>
                </a:solidFill>
                <a:latin typeface="Microsoft YaHei"/>
              </a:rPr>
              <a:t>作为天然分区，左侧突出公司，右侧承载主营业务，中间突出寒光。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1325880"/>
            <a:ext cx="3383280" cy="1874519"/>
          </a:xfrm>
          <a:prstGeom prst="roundRect">
            <a:avLst/>
          </a:prstGeom>
          <a:solidFill>
            <a:srgbClr val="F8F8F8"/>
          </a:solidFill>
          <a:ln>
            <a:solidFill>
              <a:srgbClr val="E1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46720" y="1325880"/>
            <a:ext cx="64008" cy="1874519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75320" y="1490472"/>
            <a:ext cx="2971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919"/>
                </a:solidFill>
                <a:latin typeface="Microsoft YaHei"/>
              </a:rPr>
              <a:t>卷闸门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320" y="1892807"/>
            <a:ext cx="2971800" cy="11612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D2D2D"/>
                </a:solidFill>
                <a:latin typeface="Microsoft YaHei"/>
              </a:rPr>
              <a:t>保留现有绿色，不建议额外改色；以黑色门头形成稳定对比。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3794760"/>
            <a:ext cx="27432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91919"/>
                </a:solidFill>
                <a:latin typeface="Microsoft YaHei"/>
              </a:rPr>
              <a:t>施工前必须复尺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4315968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2D2D2D"/>
                </a:solidFill>
                <a:latin typeface="Microsoft YaHei"/>
              </a:rPr>
              <a:t>① 门头总宽 / 高度   ② 中央柱尺寸   ③ 墙体承重条件   ④ 电源位置   ⑤ 夜间亮度与邻近店铺环境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" y="6510528"/>
            <a:ext cx="6858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969696"/>
                </a:solidFill>
                <a:latin typeface="Microsoft YaHei"/>
              </a:rPr>
              <a:t>深圳市富林俊威科技有限公司  |  门头改造项目汇报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969696"/>
                </a:solidFill>
                <a:latin typeface="Microsoft YaHe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1919"/>
                </a:solidFill>
                <a:latin typeface="Microsoft YaHei"/>
              </a:rPr>
              <a:t>八、配套物料建议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87552"/>
            <a:ext cx="685800" cy="54864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7320" y="914400"/>
            <a:ext cx="9601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969696"/>
                </a:solidFill>
                <a:latin typeface="Microsoft YaHei"/>
              </a:rPr>
              <a:t>与门头同步设计，形成完整企业形象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417320"/>
            <a:ext cx="2194560" cy="713232"/>
          </a:xfrm>
          <a:prstGeom prst="roundRect">
            <a:avLst/>
          </a:prstGeom>
          <a:solidFill>
            <a:srgbClr val="19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490472"/>
            <a:ext cx="1828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8F8F8"/>
                </a:solidFill>
                <a:latin typeface="Microsoft YaHei"/>
              </a:rPr>
              <a:t>玻璃门贴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46120" y="1463040"/>
            <a:ext cx="749807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2D2D2D"/>
                </a:solidFill>
                <a:latin typeface="Microsoft YaHei"/>
              </a:rPr>
              <a:t>富林俊威 · 寒光｜授权代理商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468880"/>
            <a:ext cx="2194560" cy="713232"/>
          </a:xfrm>
          <a:prstGeom prst="roundRect">
            <a:avLst/>
          </a:prstGeom>
          <a:solidFill>
            <a:srgbClr val="19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20" y="2542032"/>
            <a:ext cx="1828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8F8F8"/>
                </a:solidFill>
                <a:latin typeface="Microsoft YaHei"/>
              </a:rPr>
              <a:t>室内背景墙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46120" y="2514600"/>
            <a:ext cx="749807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2D2D2D"/>
                </a:solidFill>
                <a:latin typeface="Microsoft YaHei"/>
              </a:rPr>
              <a:t>深圳市富林俊威科技有限公司｜授权合作品牌｜主营业务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520439"/>
            <a:ext cx="2194560" cy="713232"/>
          </a:xfrm>
          <a:prstGeom prst="roundRect">
            <a:avLst/>
          </a:prstGeom>
          <a:solidFill>
            <a:srgbClr val="19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20" y="3593591"/>
            <a:ext cx="1828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8F8F8"/>
                </a:solidFill>
                <a:latin typeface="Microsoft YaHei"/>
              </a:rPr>
              <a:t>资质展示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3566159"/>
            <a:ext cx="749807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2D2D2D"/>
                </a:solidFill>
                <a:latin typeface="Microsoft YaHei"/>
              </a:rPr>
              <a:t>营业执照 / 授权证书 / 品牌资质 / 合作证书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572000"/>
            <a:ext cx="2194560" cy="713232"/>
          </a:xfrm>
          <a:prstGeom prst="roundRect">
            <a:avLst/>
          </a:prstGeom>
          <a:solidFill>
            <a:srgbClr val="19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4645152"/>
            <a:ext cx="1828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8F8F8"/>
                </a:solidFill>
                <a:latin typeface="Microsoft YaHei"/>
              </a:rPr>
              <a:t>宣传物料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46120" y="4617720"/>
            <a:ext cx="7498079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2D2D2D"/>
                </a:solidFill>
                <a:latin typeface="Microsoft YaHei"/>
              </a:rPr>
              <a:t>名片 / 展架 / 宣传册 / 车辆贴 / 视频片头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0528"/>
            <a:ext cx="6858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969696"/>
                </a:solidFill>
                <a:latin typeface="Microsoft YaHei"/>
              </a:rPr>
              <a:t>深圳市富林俊威科技有限公司  |  门头改造项目汇报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969696"/>
                </a:solidFill>
                <a:latin typeface="Microsoft YaHe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1919"/>
                </a:solidFill>
                <a:latin typeface="Microsoft YaHei"/>
              </a:rPr>
              <a:t>九、项目实施计划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87552"/>
            <a:ext cx="685800" cy="54864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7320" y="914400"/>
            <a:ext cx="9601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969696"/>
                </a:solidFill>
                <a:latin typeface="Microsoft YaHei"/>
              </a:rPr>
              <a:t>建议按“确认—设计—制作—安装—验收”五步推进</a:t>
            </a:r>
          </a:p>
        </p:txBody>
      </p:sp>
      <p:sp>
        <p:nvSpPr>
          <p:cNvPr id="6" name="Oval 5"/>
          <p:cNvSpPr/>
          <p:nvPr/>
        </p:nvSpPr>
        <p:spPr>
          <a:xfrm>
            <a:off x="594360" y="1508760"/>
            <a:ext cx="640080" cy="640080"/>
          </a:xfrm>
          <a:prstGeom prst="ellipse">
            <a:avLst/>
          </a:prstGeom>
          <a:solidFill>
            <a:srgbClr val="19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563624"/>
            <a:ext cx="6400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8F8F8"/>
                </a:solidFill>
                <a:latin typeface="Microsoft YaHei"/>
              </a:rPr>
              <a:t>01</a:t>
            </a:r>
          </a:p>
        </p:txBody>
      </p:sp>
      <p:sp>
        <p:nvSpPr>
          <p:cNvPr id="8" name="Rectangle 7"/>
          <p:cNvSpPr/>
          <p:nvPr/>
        </p:nvSpPr>
        <p:spPr>
          <a:xfrm>
            <a:off x="1234440" y="1801368"/>
            <a:ext cx="1600200" cy="36576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2331720"/>
            <a:ext cx="1554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91919"/>
                </a:solidFill>
                <a:latin typeface="Microsoft YaHei"/>
              </a:rPr>
              <a:t>现场复尺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2788920"/>
            <a:ext cx="196596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>
                <a:solidFill>
                  <a:srgbClr val="2D2D2D"/>
                </a:solidFill>
                <a:latin typeface="Microsoft YaHei"/>
              </a:rPr>
              <a:t>确认门头尺寸、柱体、电源、安装条件</a:t>
            </a:r>
          </a:p>
        </p:txBody>
      </p:sp>
      <p:sp>
        <p:nvSpPr>
          <p:cNvPr id="11" name="Oval 10"/>
          <p:cNvSpPr/>
          <p:nvPr/>
        </p:nvSpPr>
        <p:spPr>
          <a:xfrm>
            <a:off x="2898648" y="1508760"/>
            <a:ext cx="640080" cy="640080"/>
          </a:xfrm>
          <a:prstGeom prst="ellipse">
            <a:avLst/>
          </a:prstGeom>
          <a:solidFill>
            <a:srgbClr val="19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898648" y="1563624"/>
            <a:ext cx="6400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8F8F8"/>
                </a:solidFill>
                <a:latin typeface="Microsoft YaHei"/>
              </a:rPr>
              <a:t>02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538728" y="1801368"/>
            <a:ext cx="1600200" cy="36576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07208" y="2331720"/>
            <a:ext cx="1554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91919"/>
                </a:solidFill>
                <a:latin typeface="Microsoft YaHei"/>
              </a:rPr>
              <a:t>深化设计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70048" y="2788920"/>
            <a:ext cx="196596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>
                <a:solidFill>
                  <a:srgbClr val="2D2D2D"/>
                </a:solidFill>
                <a:latin typeface="Microsoft YaHei"/>
              </a:rPr>
              <a:t>输出CAD尺寸图 + 高清效果图 + 字体/材质确认</a:t>
            </a:r>
          </a:p>
        </p:txBody>
      </p:sp>
      <p:sp>
        <p:nvSpPr>
          <p:cNvPr id="16" name="Oval 15"/>
          <p:cNvSpPr/>
          <p:nvPr/>
        </p:nvSpPr>
        <p:spPr>
          <a:xfrm>
            <a:off x="5202936" y="1508760"/>
            <a:ext cx="640080" cy="640080"/>
          </a:xfrm>
          <a:prstGeom prst="ellipse">
            <a:avLst/>
          </a:prstGeom>
          <a:solidFill>
            <a:srgbClr val="19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02936" y="1563624"/>
            <a:ext cx="6400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8F8F8"/>
                </a:solidFill>
                <a:latin typeface="Microsoft YaHei"/>
              </a:rPr>
              <a:t>03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43016" y="1801368"/>
            <a:ext cx="1600200" cy="36576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11496" y="2331720"/>
            <a:ext cx="1554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91919"/>
                </a:solidFill>
                <a:latin typeface="Microsoft YaHei"/>
              </a:rPr>
              <a:t>报价确认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74336" y="2788920"/>
            <a:ext cx="196596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>
                <a:solidFill>
                  <a:srgbClr val="2D2D2D"/>
                </a:solidFill>
                <a:latin typeface="Microsoft YaHei"/>
              </a:rPr>
              <a:t>根据最终尺寸核算材料、字、骨架、安装费用</a:t>
            </a:r>
          </a:p>
        </p:txBody>
      </p:sp>
      <p:sp>
        <p:nvSpPr>
          <p:cNvPr id="21" name="Oval 20"/>
          <p:cNvSpPr/>
          <p:nvPr/>
        </p:nvSpPr>
        <p:spPr>
          <a:xfrm>
            <a:off x="7507224" y="1508760"/>
            <a:ext cx="640080" cy="640080"/>
          </a:xfrm>
          <a:prstGeom prst="ellipse">
            <a:avLst/>
          </a:prstGeom>
          <a:solidFill>
            <a:srgbClr val="19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507224" y="1563624"/>
            <a:ext cx="6400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8F8F8"/>
                </a:solidFill>
                <a:latin typeface="Microsoft YaHei"/>
              </a:rPr>
              <a:t>04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147304" y="1801368"/>
            <a:ext cx="1600200" cy="36576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15784" y="2331720"/>
            <a:ext cx="1554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91919"/>
                </a:solidFill>
                <a:latin typeface="Microsoft YaHei"/>
              </a:rPr>
              <a:t>制作安装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78624" y="2788920"/>
            <a:ext cx="196596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>
                <a:solidFill>
                  <a:srgbClr val="2D2D2D"/>
                </a:solidFill>
                <a:latin typeface="Microsoft YaHei"/>
              </a:rPr>
              <a:t>工厂制作 → 现场安装 → 通电调试</a:t>
            </a:r>
          </a:p>
        </p:txBody>
      </p:sp>
      <p:sp>
        <p:nvSpPr>
          <p:cNvPr id="26" name="Oval 25"/>
          <p:cNvSpPr/>
          <p:nvPr/>
        </p:nvSpPr>
        <p:spPr>
          <a:xfrm>
            <a:off x="9811512" y="1508760"/>
            <a:ext cx="640080" cy="640080"/>
          </a:xfrm>
          <a:prstGeom prst="ellipse">
            <a:avLst/>
          </a:prstGeom>
          <a:solidFill>
            <a:srgbClr val="19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811512" y="1563624"/>
            <a:ext cx="6400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8F8F8"/>
                </a:solidFill>
                <a:latin typeface="Microsoft YaHei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20072" y="2331720"/>
            <a:ext cx="1554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91919"/>
                </a:solidFill>
                <a:latin typeface="Microsoft YaHei"/>
              </a:rPr>
              <a:t>验收交付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82912" y="2788920"/>
            <a:ext cx="196596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>
                <a:solidFill>
                  <a:srgbClr val="2D2D2D"/>
                </a:solidFill>
                <a:latin typeface="Microsoft YaHei"/>
              </a:rPr>
              <a:t>白天/夜间效果确认，检查结构、灯光与文字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4360" y="6510528"/>
            <a:ext cx="6858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969696"/>
                </a:solidFill>
                <a:latin typeface="Microsoft YaHei"/>
              </a:rPr>
              <a:t>深圳市富林俊威科技有限公司  |  门头改造项目汇报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969696"/>
                </a:solidFill>
                <a:latin typeface="Microsoft YaHe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8046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91919"/>
                </a:solidFill>
                <a:latin typeface="Microsoft YaHei"/>
              </a:rPr>
              <a:t>十、预算与决策事项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987552"/>
            <a:ext cx="685800" cy="54864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7320" y="914400"/>
            <a:ext cx="9601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969696"/>
                </a:solidFill>
                <a:latin typeface="Microsoft YaHei"/>
              </a:rPr>
              <a:t>目前不预设金额，待现场复尺和工艺确认后形成正式报价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71600"/>
            <a:ext cx="5212080" cy="1828800"/>
          </a:xfrm>
          <a:prstGeom prst="roundRect">
            <a:avLst/>
          </a:prstGeom>
          <a:solidFill>
            <a:srgbClr val="F8F8F8"/>
          </a:solidFill>
          <a:ln>
            <a:solidFill>
              <a:srgbClr val="E1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371600"/>
            <a:ext cx="64008" cy="1828800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0120" y="1536192"/>
            <a:ext cx="48006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919"/>
                </a:solidFill>
                <a:latin typeface="Microsoft YaHei"/>
              </a:rPr>
              <a:t>报价组成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1938528"/>
            <a:ext cx="4800600" cy="11155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D2D2D"/>
                </a:solidFill>
                <a:latin typeface="Microsoft YaHei"/>
              </a:rPr>
              <a:t>底板与骨架｜发光字｜电源与线路｜运输｜安装｜高空/特殊施工（如有）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371600"/>
            <a:ext cx="5212080" cy="1828800"/>
          </a:xfrm>
          <a:prstGeom prst="roundRect">
            <a:avLst/>
          </a:prstGeom>
          <a:solidFill>
            <a:srgbClr val="F8F8F8"/>
          </a:solidFill>
          <a:ln>
            <a:solidFill>
              <a:srgbClr val="E1E2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371600"/>
            <a:ext cx="64008" cy="1828800"/>
          </a:xfrm>
          <a:prstGeom prst="rect">
            <a:avLst/>
          </a:prstGeom>
          <a:solidFill>
            <a:srgbClr val="CDA9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536192"/>
            <a:ext cx="48006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919"/>
                </a:solidFill>
                <a:latin typeface="Microsoft YaHei"/>
              </a:rPr>
              <a:t>需要确认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938528"/>
            <a:ext cx="4800600" cy="11155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D2D2D"/>
                </a:solidFill>
                <a:latin typeface="Microsoft YaHei"/>
              </a:rPr>
              <a:t>门头实际尺寸｜字体高度｜灯光色温｜寒光授权表述｜是否保留现有红色装饰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3794760"/>
            <a:ext cx="1828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91919"/>
                </a:solidFill>
                <a:latin typeface="Microsoft YaHei"/>
              </a:rPr>
              <a:t>本阶段建议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251960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2D2D2D"/>
                </a:solidFill>
                <a:latin typeface="Microsoft YaHei"/>
              </a:rPr>
              <a:t>先确认视觉方向与文字层级，再让广告制作方按现场尺寸报价，避免“先报价后改设计”导致重复成本。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6510528"/>
            <a:ext cx="6858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50" b="0">
                <a:solidFill>
                  <a:srgbClr val="969696"/>
                </a:solidFill>
                <a:latin typeface="Microsoft YaHei"/>
              </a:rPr>
              <a:t>深圳市富林俊威科技有限公司  |  门头改造项目汇报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473952"/>
            <a:ext cx="50292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969696"/>
                </a:solidFill>
                <a:latin typeface="Microsoft YaHe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9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94360"/>
            <a:ext cx="27432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600" b="1">
                <a:solidFill>
                  <a:srgbClr val="F8F8F8"/>
                </a:solidFill>
                <a:latin typeface="Microsoft YaHei"/>
              </a:rPr>
              <a:t>项目结论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80467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>
                <a:solidFill>
                  <a:srgbClr val="F8F8F8"/>
                </a:solidFill>
                <a:latin typeface="Microsoft YaHei"/>
              </a:rPr>
              <a:t>建议采用「方案一加强版」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2331720"/>
            <a:ext cx="9784080" cy="1508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E1E1E1"/>
                </a:solidFill>
                <a:latin typeface="Microsoft YaHei"/>
              </a:rPr>
              <a:t>以富林俊威为企业主体C位，以寒光作为代理品牌背书，
以电火花成型机主营业务强化客户识别，
通过黑色哑光底板 + 金属发光字完成整体形象升级。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5074920"/>
            <a:ext cx="98755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CDA95C"/>
                </a:solidFill>
                <a:latin typeface="Microsoft YaHei"/>
              </a:rPr>
              <a:t>下一步：现场复尺 → 深化尺寸图 → 正式报价 → 制作安装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6080760"/>
            <a:ext cx="20116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A0A0A0"/>
                </a:solidFill>
                <a:latin typeface="Microsoft YaHei"/>
              </a:rPr>
              <a:t>THANK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